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Play"/>
      <p:regular r:id="rId37"/>
      <p:bold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jmBhUrteypVEqzhRYmrjTLMkvO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A6DECB-E937-4C3E-9995-C902C4F47FEC}">
  <a:tblStyle styleId="{A3A6DECB-E937-4C3E-9995-C902C4F47FE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Comfortaa-bold.fntdata"/><Relationship Id="rId21" Type="http://schemas.openxmlformats.org/officeDocument/2006/relationships/slide" Target="slides/slide15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Play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Pl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43e0ab3b4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43e0ab3b4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a43e0ab3b4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43e0ab3b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43e0ab3b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43e0ab3b4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ba6ac7b97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aba6ac7b97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ba6ac7b97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3aba6ac7b97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ba6ac7b97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3aba6ac7b97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ba6ac7b97_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aba6ac7b97_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ba6ac7b97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3aba6ac7b97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ba6ac7b97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3aba6ac7b97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ba6ac7b97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3aba6ac7b97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ba6ac7b97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3aba6ac7b97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ba6ac7b97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3aba6ac7b97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ba6ac7b97_4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3aba6ac7b97_4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e5d27239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3ae5d27239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3c4cd9d30_7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a3c4cd9d30_7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b87a5f17e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ab87a5f17e_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3e0ab3b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43e0ab3b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43e0ab3b4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b8a9dfe5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ab8a9dfe5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43e0ab3b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43e0ab3b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a43e0ab3b4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b8a9dfe5c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3ab8a9dfe5c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3c4cd9d30_7_8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a3c4cd9d30_7_8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g3a3c4cd9d30_7_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a3c4cd9d30_7_8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3a3c4cd9d30_7_89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" name="Google Shape;19;g3a3c4cd9d30_7_89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g3a3c4cd9d30_7_8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3a3c4cd9d30_7_15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g3a3c4cd9d30_7_1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a3c4cd9d30_7_1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3a3c4cd9d30_7_153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3a3c4cd9d30_7_153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3a3c4cd9d30_7_15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3c4cd9d30_7_16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3c4cd9d30_7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a3c4cd9d30_7_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g3a3c4cd9d30_7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a3c4cd9d30_7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a3c4cd9d30_7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3a3c4cd9d30_7_9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g3a3c4cd9d30_7_9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a3c4cd9d30_7_9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g3a3c4cd9d30_7_97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3a3c4cd9d30_7_9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3c4cd9d30_7_10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g3a3c4cd9d30_7_10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g3a3c4cd9d30_7_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a3c4cd9d30_7_1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3a3c4cd9d30_7_103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" name="Google Shape;33;g3a3c4cd9d30_7_103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g3a3c4cd9d30_7_10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a3c4cd9d30_7_11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g3a3c4cd9d30_7_11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g3a3c4cd9d30_7_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a3c4cd9d30_7_1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g3a3c4cd9d30_7_111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1" name="Google Shape;41;g3a3c4cd9d30_7_111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2" name="Google Shape;42;g3a3c4cd9d30_7_111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3" name="Google Shape;43;g3a3c4cd9d30_7_1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a3c4cd9d30_7_12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g3a3c4cd9d30_7_12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g3a3c4cd9d30_7_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a3c4cd9d30_7_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a3c4cd9d30_7_12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" name="Google Shape;50;g3a3c4cd9d30_7_12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a3c4cd9d30_7_12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g3a3c4cd9d30_7_12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g3a3c4cd9d30_7_1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a3c4cd9d30_7_1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a3c4cd9d30_7_12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7" name="Google Shape;57;g3a3c4cd9d30_7_12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g3a3c4cd9d30_7_12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3a3c4cd9d30_7_135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g3a3c4cd9d30_7_1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3a3c4cd9d30_7_1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g3a3c4cd9d30_7_135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3a3c4cd9d30_7_13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3c4cd9d30_7_14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3a3c4cd9d30_7_14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g3a3c4cd9d30_7_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a3c4cd9d30_7_1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a3c4cd9d30_7_141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g3a3c4cd9d30_7_141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g3a3c4cd9d30_7_141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g3a3c4cd9d30_7_14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3c4cd9d30_7_15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6" name="Google Shape;76;g3a3c4cd9d30_7_15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3c4cd9d30_7_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3a3c4cd9d30_7_8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a3c4cd9d30_7_8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907143" y="1805772"/>
            <a:ext cx="10406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Exploring the relationship between heart-disease mortality rates and the financial situation in the U.S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1524000" y="403746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Presenters: Kenny, Jennifer, Linyu(Mike), Lynn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Date: December 1</a:t>
            </a:r>
            <a:r>
              <a:rPr baseline="30000" lang="en-US" sz="2000"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3a43e0ab3b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50" y="0"/>
            <a:ext cx="7703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a43e0ab3b4_0_60"/>
          <p:cNvSpPr txBox="1"/>
          <p:nvPr/>
        </p:nvSpPr>
        <p:spPr>
          <a:xfrm>
            <a:off x="130975" y="798875"/>
            <a:ext cx="40122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For each county-level uninsured rate at different years: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Counties with higher uninsured rates tend to have </a:t>
            </a:r>
            <a:r>
              <a:rPr b="1" lang="en-US" sz="1600"/>
              <a:t>slightly higher</a:t>
            </a:r>
            <a:r>
              <a:rPr lang="en-US" sz="1600"/>
              <a:t> heart-disease mortality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This relationship is still considered as week, but it has a clearer (though still modest) pattern than GDP.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           </a:t>
            </a:r>
            <a:r>
              <a:rPr b="1" lang="en-US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Our Conclusion</a:t>
            </a:r>
            <a:r>
              <a:rPr lang="en-US" sz="2000">
                <a:solidFill>
                  <a:schemeClr val="dk2"/>
                </a:solidFill>
              </a:rPr>
              <a:t>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g3a43e0ab3b4_0_60"/>
          <p:cNvSpPr/>
          <p:nvPr/>
        </p:nvSpPr>
        <p:spPr>
          <a:xfrm>
            <a:off x="214225" y="4607675"/>
            <a:ext cx="3845700" cy="10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While lack of insurance may contribute to poorer health outcomes, it is only one of several factors influencing county-level mortality.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3a43e0ab3b4_0_73"/>
          <p:cNvGraphicFramePr/>
          <p:nvPr/>
        </p:nvGraphicFramePr>
        <p:xfrm>
          <a:off x="0" y="42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{A3A6DECB-E937-4C3E-9995-C902C4F47FEC}</a:tableStyleId>
              </a:tblPr>
              <a:tblGrid>
                <a:gridCol w="1329825"/>
                <a:gridCol w="1307775"/>
                <a:gridCol w="1278375"/>
                <a:gridCol w="903700"/>
                <a:gridCol w="1028575"/>
              </a:tblGrid>
              <a:tr h="765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County (Year)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Mortality Rate (per 100k)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Unemployment Rate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GDP Growth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Uninsured Rate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Franklin Parish, LA (2016)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632.7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20.16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Franklin Parish, LA (2012)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601.9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29.64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Gallatin County, KY (2012)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572.0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Franklin Parish, LA (2014)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570.0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-20.2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26.89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Clinch County, GA (2016)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558.8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21.13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 (Top 5)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586.7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2.44%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24.62%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2" name="Google Shape;222;g3a43e0ab3b4_0_73"/>
          <p:cNvGraphicFramePr/>
          <p:nvPr/>
        </p:nvGraphicFramePr>
        <p:xfrm>
          <a:off x="6150750" y="425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{A3A6DECB-E937-4C3E-9995-C902C4F47FEC}</a:tableStyleId>
              </a:tblPr>
              <a:tblGrid>
                <a:gridCol w="1453900"/>
                <a:gridCol w="1307050"/>
                <a:gridCol w="1277675"/>
                <a:gridCol w="903175"/>
                <a:gridCol w="1028000"/>
              </a:tblGrid>
              <a:tr h="7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County (Year)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Mortality Rate (per 100k)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Unemployment Rate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GDP Growth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Uninsured Rate (%)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Nicollet County, MN (2012)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66.3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Chisago County, MN (2012)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chemeClr val="accent6"/>
                          </a:highlight>
                        </a:rPr>
                        <a:t>Santa Cruz County, AZ (2014)</a:t>
                      </a:r>
                      <a:endParaRPr>
                        <a:highlight>
                          <a:schemeClr val="accent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Douglas County, CO (2018)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81.8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Lafayette County, WI (2016)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81.9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Average (Bottom 5)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6.04%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14.92%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g3a43e0ab3b4_0_73"/>
          <p:cNvSpPr txBox="1"/>
          <p:nvPr/>
        </p:nvSpPr>
        <p:spPr>
          <a:xfrm>
            <a:off x="2345525" y="0"/>
            <a:ext cx="7989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Top 5 Highest-Mortality Counties vs. Top 5 Lowest-Mortality Counties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g3a43e0ab3b4_0_73"/>
          <p:cNvSpPr txBox="1"/>
          <p:nvPr/>
        </p:nvSpPr>
        <p:spPr>
          <a:xfrm>
            <a:off x="90475" y="5629550"/>
            <a:ext cx="566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Counties with the highest heart-disease mortality consistently show higher unemployment, lower economic performance, and significantly higher uninsured rates compared with the counties with the lowest mortality.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a43e0ab3b4_0_73"/>
          <p:cNvSpPr txBox="1"/>
          <p:nvPr/>
        </p:nvSpPr>
        <p:spPr>
          <a:xfrm>
            <a:off x="6488900" y="5715650"/>
            <a:ext cx="5557800" cy="997500"/>
          </a:xfrm>
          <a:prstGeom prst="rect">
            <a:avLst/>
          </a:prstGeom>
          <a:solidFill>
            <a:srgbClr val="0059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Santa Cruz is an outlier, showing low mortality despite high unemployment and a sizable uninsured population.</a:t>
            </a:r>
            <a:endParaRPr i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976" y="3901729"/>
            <a:ext cx="2847072" cy="1890599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221" y="3630561"/>
            <a:ext cx="2900820" cy="1932362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  <p:grpSp>
        <p:nvGrpSpPr>
          <p:cNvPr id="232" name="Google Shape;232;p6"/>
          <p:cNvGrpSpPr/>
          <p:nvPr/>
        </p:nvGrpSpPr>
        <p:grpSpPr>
          <a:xfrm>
            <a:off x="885660" y="1628256"/>
            <a:ext cx="10621790" cy="495712"/>
            <a:chOff x="1633268" y="1697534"/>
            <a:chExt cx="8953713" cy="1035538"/>
          </a:xfrm>
        </p:grpSpPr>
        <p:sp>
          <p:nvSpPr>
            <p:cNvPr id="233" name="Google Shape;233;p6"/>
            <p:cNvSpPr/>
            <p:nvPr/>
          </p:nvSpPr>
          <p:spPr>
            <a:xfrm>
              <a:off x="1713274" y="1858928"/>
              <a:ext cx="8873707" cy="874144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633268" y="1697534"/>
              <a:ext cx="8873706" cy="874144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00598D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b="1" lang="en-US" sz="1500">
                  <a:solidFill>
                    <a:srgbClr val="00598D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b="1" i="0" lang="en-US" sz="1500" u="none" cap="none" strike="noStrike">
                  <a:solidFill>
                    <a:srgbClr val="00598D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i="0" lang="en-US" sz="1500" u="none" cap="none" strike="noStrik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Counties (or states) with higher median household income have lower age-adjusted heart disease mortality rates.</a:t>
              </a:r>
              <a:endParaRPr b="0" i="0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6"/>
          <p:cNvSpPr txBox="1"/>
          <p:nvPr/>
        </p:nvSpPr>
        <p:spPr>
          <a:xfrm>
            <a:off x="559985" y="462548"/>
            <a:ext cx="10515600" cy="48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 Heart Disease Mortality and Median Income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157894" y="2212194"/>
            <a:ext cx="3755719" cy="795960"/>
          </a:xfrm>
          <a:prstGeom prst="rect">
            <a:avLst/>
          </a:prstGeom>
          <a:solidFill>
            <a:srgbClr val="F2F2F2">
              <a:alpha val="15294"/>
            </a:srgbClr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There’s a negative correlation between median household income and heart disease mortality.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5400529" y="2212194"/>
            <a:ext cx="6012009" cy="795960"/>
          </a:xfrm>
          <a:prstGeom prst="rect">
            <a:avLst/>
          </a:prstGeom>
          <a:solidFill>
            <a:srgbClr val="F2F2F2">
              <a:alpha val="15294"/>
            </a:srgbClr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2019 - 2021: a reverse direction occurred due to COVID; 2022 - 2023: during the recovery from COVID, the median income started rising, while the heart disease mortality rate continued dropping.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850" y="3374175"/>
            <a:ext cx="2736316" cy="1934813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  <p:pic>
        <p:nvPicPr>
          <p:cNvPr id="239" name="Google Shape;2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96367" y="3423075"/>
            <a:ext cx="2116171" cy="2685624"/>
          </a:xfrm>
          <a:prstGeom prst="rect">
            <a:avLst/>
          </a:prstGeom>
          <a:noFill/>
          <a:ln>
            <a:noFill/>
          </a:ln>
          <a:effectLst>
            <a:outerShdw blurRad="52191" rotWithShape="0" algn="tl" dir="2700000" dist="39143">
              <a:srgbClr val="000000">
                <a:alpha val="40000"/>
              </a:srgbClr>
            </a:outerShdw>
          </a:effectLst>
        </p:spPr>
      </p:pic>
      <p:pic>
        <p:nvPicPr>
          <p:cNvPr id="240" name="Google Shape;24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9800" y="3453925"/>
            <a:ext cx="3097280" cy="1890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41" name="Google Shape;24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8500" y="3445806"/>
            <a:ext cx="2705956" cy="1633456"/>
          </a:xfrm>
          <a:prstGeom prst="rect">
            <a:avLst/>
          </a:prstGeom>
          <a:noFill/>
          <a:ln>
            <a:noFill/>
          </a:ln>
          <a:effectLst>
            <a:outerShdw blurRad="52191" rotWithShape="0" algn="tl" dir="2700000" dist="39143">
              <a:srgbClr val="000000">
                <a:alpha val="40000"/>
              </a:srgbClr>
            </a:outerShdw>
          </a:effectLst>
        </p:spPr>
      </p:pic>
      <p:sp>
        <p:nvSpPr>
          <p:cNvPr id="242" name="Google Shape;242;p6"/>
          <p:cNvSpPr/>
          <p:nvPr/>
        </p:nvSpPr>
        <p:spPr>
          <a:xfrm>
            <a:off x="1006848" y="3186023"/>
            <a:ext cx="256086" cy="256086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4327061" y="3230823"/>
            <a:ext cx="256200" cy="2562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757655" y="3222085"/>
            <a:ext cx="256200" cy="256200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644081" y="2201114"/>
            <a:ext cx="293323" cy="863966"/>
          </a:xfrm>
          <a:prstGeom prst="roundRect">
            <a:avLst>
              <a:gd fmla="val 16667" name="adj"/>
            </a:avLst>
          </a:prstGeom>
          <a:solidFill>
            <a:srgbClr val="6670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/>
          <p:nvPr/>
        </p:nvSpPr>
        <p:spPr>
          <a:xfrm rot="-5400000">
            <a:off x="373072" y="2500740"/>
            <a:ext cx="835328" cy="264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644081" y="3193599"/>
            <a:ext cx="293323" cy="3350851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"/>
          <p:cNvSpPr txBox="1"/>
          <p:nvPr/>
        </p:nvSpPr>
        <p:spPr>
          <a:xfrm rot="-5400000">
            <a:off x="-868192" y="4734480"/>
            <a:ext cx="3317858" cy="264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6"/>
          <p:cNvGrpSpPr/>
          <p:nvPr/>
        </p:nvGrpSpPr>
        <p:grpSpPr>
          <a:xfrm>
            <a:off x="1828123" y="6251050"/>
            <a:ext cx="1121765" cy="293400"/>
            <a:chOff x="1776873" y="5957650"/>
            <a:chExt cx="1121765" cy="293400"/>
          </a:xfrm>
        </p:grpSpPr>
        <p:sp>
          <p:nvSpPr>
            <p:cNvPr id="250" name="Google Shape;250;p6"/>
            <p:cNvSpPr txBox="1"/>
            <p:nvPr/>
          </p:nvSpPr>
          <p:spPr>
            <a:xfrm>
              <a:off x="1791373" y="5971952"/>
              <a:ext cx="8352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 rot="5400000">
              <a:off x="2185623" y="5548900"/>
              <a:ext cx="293400" cy="1110900"/>
            </a:xfrm>
            <a:prstGeom prst="roundRect">
              <a:avLst>
                <a:gd fmla="val 16667" name="adj"/>
              </a:avLst>
            </a:prstGeom>
            <a:solidFill>
              <a:srgbClr val="66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1812038" y="5976150"/>
              <a:ext cx="1086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b="1"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Scatterplot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6"/>
          <p:cNvGrpSpPr/>
          <p:nvPr/>
        </p:nvGrpSpPr>
        <p:grpSpPr>
          <a:xfrm>
            <a:off x="5535111" y="6251050"/>
            <a:ext cx="1121765" cy="293400"/>
            <a:chOff x="1776873" y="5957650"/>
            <a:chExt cx="1121765" cy="293400"/>
          </a:xfrm>
        </p:grpSpPr>
        <p:sp>
          <p:nvSpPr>
            <p:cNvPr id="254" name="Google Shape;254;p6"/>
            <p:cNvSpPr txBox="1"/>
            <p:nvPr/>
          </p:nvSpPr>
          <p:spPr>
            <a:xfrm>
              <a:off x="1791373" y="5971952"/>
              <a:ext cx="8352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 rot="5400000">
              <a:off x="2185623" y="5548900"/>
              <a:ext cx="293400" cy="1110900"/>
            </a:xfrm>
            <a:prstGeom prst="roundRect">
              <a:avLst>
                <a:gd fmla="val 16667" name="adj"/>
              </a:avLst>
            </a:prstGeom>
            <a:solidFill>
              <a:srgbClr val="66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 txBox="1"/>
            <p:nvPr/>
          </p:nvSpPr>
          <p:spPr>
            <a:xfrm>
              <a:off x="1812038" y="5976150"/>
              <a:ext cx="1086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9382686" y="6251050"/>
            <a:ext cx="1121765" cy="293400"/>
            <a:chOff x="1776873" y="5957650"/>
            <a:chExt cx="1121765" cy="293400"/>
          </a:xfrm>
        </p:grpSpPr>
        <p:sp>
          <p:nvSpPr>
            <p:cNvPr id="258" name="Google Shape;258;p6"/>
            <p:cNvSpPr txBox="1"/>
            <p:nvPr/>
          </p:nvSpPr>
          <p:spPr>
            <a:xfrm>
              <a:off x="1791373" y="5971952"/>
              <a:ext cx="8352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 rot="5400000">
              <a:off x="2185623" y="5548900"/>
              <a:ext cx="293400" cy="1110900"/>
            </a:xfrm>
            <a:prstGeom prst="roundRect">
              <a:avLst>
                <a:gd fmla="val 16667" name="adj"/>
              </a:avLst>
            </a:prstGeom>
            <a:solidFill>
              <a:srgbClr val="66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 txBox="1"/>
            <p:nvPr/>
          </p:nvSpPr>
          <p:spPr>
            <a:xfrm>
              <a:off x="1812038" y="5976150"/>
              <a:ext cx="10866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b="1" i="0" lang="en-US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Bar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g3aba6ac7b97_2_17"/>
          <p:cNvGrpSpPr/>
          <p:nvPr/>
        </p:nvGrpSpPr>
        <p:grpSpPr>
          <a:xfrm>
            <a:off x="741125" y="1654303"/>
            <a:ext cx="10864634" cy="645321"/>
            <a:chOff x="1713275" y="1943157"/>
            <a:chExt cx="8954615" cy="1491381"/>
          </a:xfrm>
        </p:grpSpPr>
        <p:sp>
          <p:nvSpPr>
            <p:cNvPr id="266" name="Google Shape;266;g3aba6ac7b97_2_17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g3aba6ac7b97_2_17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analysis uses pooled observations from all 50 states across three years—2018, 2020, and 2023—which represent the pre-COVID, COVID, and post-COVID periods, respectively.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g3aba6ac7b97_2_17"/>
          <p:cNvSpPr txBox="1"/>
          <p:nvPr/>
        </p:nvSpPr>
        <p:spPr>
          <a:xfrm>
            <a:off x="632000" y="523874"/>
            <a:ext cx="10973700" cy="73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H2(1) Heart Disease Mortality and Median Income Across U.S. States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aba6ac7b97_2_17"/>
          <p:cNvSpPr txBox="1"/>
          <p:nvPr/>
        </p:nvSpPr>
        <p:spPr>
          <a:xfrm>
            <a:off x="8001739" y="2560000"/>
            <a:ext cx="4034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Time: 2018, pre-COVID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Correlation: -0.640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3aba6ac7b97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5" y="2299625"/>
            <a:ext cx="6424246" cy="4279475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g3aba6ac7b97_2_39"/>
          <p:cNvGrpSpPr/>
          <p:nvPr/>
        </p:nvGrpSpPr>
        <p:grpSpPr>
          <a:xfrm>
            <a:off x="741125" y="1654303"/>
            <a:ext cx="10864634" cy="645321"/>
            <a:chOff x="1713275" y="1943157"/>
            <a:chExt cx="8954615" cy="1491381"/>
          </a:xfrm>
        </p:grpSpPr>
        <p:sp>
          <p:nvSpPr>
            <p:cNvPr id="276" name="Google Shape;276;g3aba6ac7b97_2_39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g3aba6ac7b97_2_39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analysis uses pooled observations from all 50 states across three years—2018, 2020, and 2023—which represent the pre-COVID, COVID, and post-COVID periods, respectively.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3aba6ac7b97_2_39"/>
          <p:cNvSpPr txBox="1"/>
          <p:nvPr/>
        </p:nvSpPr>
        <p:spPr>
          <a:xfrm>
            <a:off x="632000" y="340605"/>
            <a:ext cx="109737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H2(2) Heart Disease Mortality and Median Income Across U.S. States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aba6ac7b97_2_39"/>
          <p:cNvSpPr txBox="1"/>
          <p:nvPr/>
        </p:nvSpPr>
        <p:spPr>
          <a:xfrm>
            <a:off x="8001739" y="2560000"/>
            <a:ext cx="4034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Time: 2020, during COVID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Correlation: -0.687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3aba6ac7b97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5" y="2299625"/>
            <a:ext cx="6048375" cy="4276725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3aba6ac7b97_2_55"/>
          <p:cNvGrpSpPr/>
          <p:nvPr/>
        </p:nvGrpSpPr>
        <p:grpSpPr>
          <a:xfrm>
            <a:off x="741125" y="1654303"/>
            <a:ext cx="10864634" cy="645321"/>
            <a:chOff x="1713275" y="1943157"/>
            <a:chExt cx="8954615" cy="1491381"/>
          </a:xfrm>
        </p:grpSpPr>
        <p:sp>
          <p:nvSpPr>
            <p:cNvPr id="286" name="Google Shape;286;g3aba6ac7b97_2_55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g3aba6ac7b97_2_55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analysis uses pooled observations from all 50 states across three years—2018, 2020, and 2023—which represent the pre-COVID, COVID, and post-COVID periods, respectively.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g3aba6ac7b97_2_55"/>
          <p:cNvSpPr txBox="1"/>
          <p:nvPr/>
        </p:nvSpPr>
        <p:spPr>
          <a:xfrm>
            <a:off x="632000" y="545183"/>
            <a:ext cx="10973700" cy="6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H2(3) Heart Disease Mortality and Median Income Across U.S. States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ba6ac7b97_2_55"/>
          <p:cNvSpPr txBox="1"/>
          <p:nvPr/>
        </p:nvSpPr>
        <p:spPr>
          <a:xfrm>
            <a:off x="8001739" y="2560000"/>
            <a:ext cx="4034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Time: 2023, post COVID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Correlation: -0.733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3aba6ac7b97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5" y="2299625"/>
            <a:ext cx="6459524" cy="4289450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  <p:sp>
        <p:nvSpPr>
          <p:cNvPr id="291" name="Google Shape;291;g3aba6ac7b97_2_55"/>
          <p:cNvSpPr/>
          <p:nvPr/>
        </p:nvSpPr>
        <p:spPr>
          <a:xfrm>
            <a:off x="7795650" y="4188475"/>
            <a:ext cx="3603900" cy="1890300"/>
          </a:xfrm>
          <a:prstGeom prst="rect">
            <a:avLst/>
          </a:prstGeom>
          <a:solidFill>
            <a:srgbClr val="F2F2F2">
              <a:alpha val="69411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 amplified existing inequalities, making income a stronger predictor of heart disease mortality over time.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Strength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2018: –0.64 → 2020: –0.69 → 2023: –0.77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aba6ac7b97_2_55"/>
          <p:cNvSpPr/>
          <p:nvPr/>
        </p:nvSpPr>
        <p:spPr>
          <a:xfrm>
            <a:off x="8001750" y="3468382"/>
            <a:ext cx="3191700" cy="631200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Strengthening Inverse Relationship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g3aba6ac7b97_2_72"/>
          <p:cNvGrpSpPr/>
          <p:nvPr/>
        </p:nvGrpSpPr>
        <p:grpSpPr>
          <a:xfrm>
            <a:off x="741125" y="1821627"/>
            <a:ext cx="10864634" cy="477997"/>
            <a:chOff x="1713275" y="2329854"/>
            <a:chExt cx="8954615" cy="1104684"/>
          </a:xfrm>
        </p:grpSpPr>
        <p:sp>
          <p:nvSpPr>
            <p:cNvPr id="298" name="Google Shape;298;g3aba6ac7b97_2_72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3aba6ac7b97_2_72"/>
            <p:cNvSpPr/>
            <p:nvPr/>
          </p:nvSpPr>
          <p:spPr>
            <a:xfrm>
              <a:off x="1713275" y="2329854"/>
              <a:ext cx="8873700" cy="87420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analysis uses pooled observations from all 50 states and heart disease mortality rate across the year from 2017 to  2023.</a:t>
              </a:r>
              <a:endPara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g3aba6ac7b97_2_72"/>
          <p:cNvSpPr txBox="1"/>
          <p:nvPr/>
        </p:nvSpPr>
        <p:spPr>
          <a:xfrm>
            <a:off x="632000" y="495300"/>
            <a:ext cx="11198050" cy="761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H2(4) Heart Disease Mortality and Median Income (National Lv.)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aba6ac7b97_2_72"/>
          <p:cNvSpPr txBox="1"/>
          <p:nvPr/>
        </p:nvSpPr>
        <p:spPr>
          <a:xfrm>
            <a:off x="7655051" y="2560000"/>
            <a:ext cx="4381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the lines move in opposite directions, indicating the negative correlation.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2019: median income hit the peak before COVID.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2019 - 2021: a reverse direction occurred due to COVID.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2021 - 2022: both decreased as people started taking more care of their health.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b="1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2022 - 2023: during the recovery from COVID, the median income started rising, while the heart disease mortality rate continued dropping. 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3aba6ac7b97_2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5" y="2560000"/>
            <a:ext cx="6717580" cy="4004700"/>
          </a:xfrm>
          <a:prstGeom prst="rect">
            <a:avLst/>
          </a:prstGeom>
          <a:noFill/>
          <a:ln>
            <a:noFill/>
          </a:ln>
          <a:effectLst>
            <a:outerShdw blurRad="52777" rotWithShape="0" algn="tl" dir="2700000" dist="39583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aba6ac7b97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032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aba6ac7b97_2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3287" y="1252988"/>
            <a:ext cx="6788725" cy="40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aba6ac7b97_2_86"/>
          <p:cNvSpPr txBox="1"/>
          <p:nvPr/>
        </p:nvSpPr>
        <p:spPr>
          <a:xfrm>
            <a:off x="5248150" y="340423"/>
            <a:ext cx="6943850" cy="809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H2(5) Heart Disease Mortality and Median Income (Counties)</a:t>
            </a:r>
            <a:endParaRPr b="0"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aba6ac7b97_2_86"/>
          <p:cNvSpPr txBox="1"/>
          <p:nvPr/>
        </p:nvSpPr>
        <p:spPr>
          <a:xfrm>
            <a:off x="5403264" y="5506400"/>
            <a:ext cx="5585124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observe that this inverse relationship exists at the county level.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3aba6ac7b97_2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746024">
            <a:off x="10754407" y="5168945"/>
            <a:ext cx="862393" cy="67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ba6ac7b97_2_99"/>
          <p:cNvSpPr txBox="1"/>
          <p:nvPr/>
        </p:nvSpPr>
        <p:spPr>
          <a:xfrm>
            <a:off x="632000" y="172450"/>
            <a:ext cx="109737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Results– H2 Heart Disease Mortality and Median Income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aba6ac7b97_2_99"/>
          <p:cNvSpPr/>
          <p:nvPr/>
        </p:nvSpPr>
        <p:spPr>
          <a:xfrm>
            <a:off x="4523000" y="2071757"/>
            <a:ext cx="3191700" cy="631200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Growing disparities between rich and poor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aba6ac7b97_2_99"/>
          <p:cNvSpPr/>
          <p:nvPr/>
        </p:nvSpPr>
        <p:spPr>
          <a:xfrm>
            <a:off x="4523010" y="2906153"/>
            <a:ext cx="3191700" cy="2790000"/>
          </a:xfrm>
          <a:prstGeom prst="rect">
            <a:avLst/>
          </a:prstGeom>
          <a:solidFill>
            <a:srgbClr val="F2F2F2">
              <a:alpha val="69411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 hit lower-income groups harder, increasing stress and health risks.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rich people have a better health insurance plan, better treatment, and more sources to prevent illnesses. 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"/>
          <p:cNvSpPr txBox="1"/>
          <p:nvPr/>
        </p:nvSpPr>
        <p:spPr>
          <a:xfrm>
            <a:off x="888025" y="1100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Heart Disease Mortality Around the 2008 Crisis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125" y="2850399"/>
            <a:ext cx="3926635" cy="1535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5" name="Google Shape;325;p8"/>
          <p:cNvSpPr txBox="1"/>
          <p:nvPr/>
        </p:nvSpPr>
        <p:spPr>
          <a:xfrm>
            <a:off x="5991575" y="2424361"/>
            <a:ext cx="52713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mortality pattern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county heart disease mortality drops sharply (2008)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Mortality continues falling into 2010, suggesting an overall downward trend.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decrease during the 2008–2009 crisis contradicts expectations of stress-induced mortality spikes.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497" y="4462225"/>
            <a:ext cx="3298474" cy="21688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7" name="Google Shape;327;p8"/>
          <p:cNvSpPr txBox="1"/>
          <p:nvPr/>
        </p:nvSpPr>
        <p:spPr>
          <a:xfrm>
            <a:off x="5991575" y="4462213"/>
            <a:ext cx="52713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of CA counties changes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California counties experienced flat or declining mortality (mass is ≤ 0).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distribution is left-skewed, meaning declines were more common than increases.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implies strong county-level heterogeneity in how crisis translates into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outcomes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8"/>
          <p:cNvSpPr txBox="1"/>
          <p:nvPr/>
        </p:nvSpPr>
        <p:spPr>
          <a:xfrm>
            <a:off x="5991575" y="1306874"/>
            <a:ext cx="5271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VIX (Volatility Index)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proxy for systematic financial stress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8"/>
          <p:cNvPicPr preferRelativeResize="0"/>
          <p:nvPr/>
        </p:nvPicPr>
        <p:blipFill rotWithShape="1">
          <a:blip r:embed="rId5">
            <a:alphaModFix/>
          </a:blip>
          <a:srcRect b="2047" l="0" r="9297" t="0"/>
          <a:stretch/>
        </p:blipFill>
        <p:spPr>
          <a:xfrm>
            <a:off x="1150500" y="1258075"/>
            <a:ext cx="3770925" cy="15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838200" y="1767550"/>
            <a:ext cx="69519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I. Heart disease is one of the leading cause of death in the </a:t>
            </a: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U.S</a:t>
            </a:r>
            <a:r>
              <a:rPr b="1" baseline="3000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838200" y="2341650"/>
            <a:ext cx="7232400" cy="18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II.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We think many ex</a:t>
            </a: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isting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researches</a:t>
            </a:r>
            <a:r>
              <a:rPr b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focus on demographics ex: age, race, or medical factors;</a:t>
            </a:r>
            <a:endParaRPr b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— but less on financial indicators, ex: how economic performance (GDP growth) or financial security (income stability, market volatility) relate to heart-disease mortality.</a:t>
            </a:r>
            <a:endParaRPr b="1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538075" y="5379550"/>
            <a:ext cx="84645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9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b="1" i="0" lang="en-US" sz="2200" cap="none" strike="noStrike">
                <a:solidFill>
                  <a:schemeClr val="dk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financial factors</a:t>
            </a:r>
            <a:r>
              <a:rPr b="1" i="0" lang="en-US" sz="19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an</a:t>
            </a:r>
            <a:r>
              <a:rPr b="1" i="0" lang="en-US" sz="1900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impact on heart disease mortality rate?</a:t>
            </a:r>
            <a:endParaRPr b="0" i="0" sz="1600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726747">
            <a:off x="932433" y="4337849"/>
            <a:ext cx="1523416" cy="102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4325" y="2400825"/>
            <a:ext cx="3495424" cy="205634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9" name="Google Shape;109;p2"/>
          <p:cNvSpPr txBox="1"/>
          <p:nvPr/>
        </p:nvSpPr>
        <p:spPr>
          <a:xfrm>
            <a:off x="8807950" y="4457175"/>
            <a:ext cx="23952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solidFill>
                  <a:schemeClr val="dk1"/>
                </a:solidFill>
              </a:rPr>
              <a:t>Heatmap: US unemployment rate 2025</a:t>
            </a:r>
            <a:endParaRPr i="1" sz="900">
              <a:solidFill>
                <a:schemeClr val="dk1"/>
              </a:solidFill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726755">
            <a:off x="1457599" y="4698661"/>
            <a:ext cx="1097806" cy="73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9236350" y="6396300"/>
            <a:ext cx="34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	</a:t>
            </a:r>
            <a:r>
              <a:rPr b="1" baseline="30000" lang="en-US" sz="180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100"/>
              <a:t>CDC (2023), Heart Disease Facts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ba6ac7b97_4_32"/>
          <p:cNvSpPr/>
          <p:nvPr/>
        </p:nvSpPr>
        <p:spPr>
          <a:xfrm>
            <a:off x="6780900" y="4303137"/>
            <a:ext cx="3804674" cy="1916561"/>
          </a:xfrm>
          <a:custGeom>
            <a:rect b="b" l="l" r="r" t="t"/>
            <a:pathLst>
              <a:path extrusionOk="0" h="1268095" w="4326890">
                <a:moveTo>
                  <a:pt x="4326636" y="0"/>
                </a:moveTo>
                <a:lnTo>
                  <a:pt x="0" y="0"/>
                </a:lnTo>
                <a:lnTo>
                  <a:pt x="0" y="1267968"/>
                </a:lnTo>
                <a:lnTo>
                  <a:pt x="4326636" y="1267968"/>
                </a:lnTo>
                <a:lnTo>
                  <a:pt x="4326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aba6ac7b97_4_32"/>
          <p:cNvSpPr/>
          <p:nvPr/>
        </p:nvSpPr>
        <p:spPr>
          <a:xfrm>
            <a:off x="1539838" y="4375150"/>
            <a:ext cx="9465072" cy="1575608"/>
          </a:xfrm>
          <a:custGeom>
            <a:rect b="b" l="l" r="r" t="t"/>
            <a:pathLst>
              <a:path extrusionOk="0" h="1268095" w="4326890">
                <a:moveTo>
                  <a:pt x="4326636" y="0"/>
                </a:moveTo>
                <a:lnTo>
                  <a:pt x="0" y="0"/>
                </a:lnTo>
                <a:lnTo>
                  <a:pt x="0" y="1267968"/>
                </a:lnTo>
                <a:lnTo>
                  <a:pt x="4326636" y="1267968"/>
                </a:lnTo>
                <a:lnTo>
                  <a:pt x="4326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bar charts (2008 vs 2020): For each crisis, compare mean ΔHD in low, mid, and high ΔU terciles.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2008: All terciles show declines, and mid-shock counties drop the most → weak/non-monotonic link between unemployment shocks and mortality.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2020: High-shock tercile shows the largest increase, low-shock moderate increase, mid-shock small change → stronger, monotone link in COVID.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aba6ac7b97_4_32"/>
          <p:cNvSpPr txBox="1"/>
          <p:nvPr/>
        </p:nvSpPr>
        <p:spPr>
          <a:xfrm>
            <a:off x="838200" y="98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Heterogeneity by Unemployment Shock Tercile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3aba6ac7b97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025" y="1814422"/>
            <a:ext cx="4025525" cy="236941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8" name="Google Shape;338;g3aba6ac7b97_4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900" y="1814410"/>
            <a:ext cx="3804674" cy="23694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9" name="Google Shape;339;g3aba6ac7b97_4_32"/>
          <p:cNvSpPr txBox="1"/>
          <p:nvPr/>
        </p:nvSpPr>
        <p:spPr>
          <a:xfrm>
            <a:off x="1342025" y="6339000"/>
            <a:ext cx="986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dk2"/>
                </a:solidFill>
              </a:rPr>
              <a:t>2020 looks more tied to unemployment. Can we predict which counties worsen using ML models?</a:t>
            </a:r>
            <a:endParaRPr i="1" sz="1700">
              <a:solidFill>
                <a:schemeClr val="dk2"/>
              </a:solidFill>
            </a:endParaRPr>
          </a:p>
        </p:txBody>
      </p:sp>
      <p:grpSp>
        <p:nvGrpSpPr>
          <p:cNvPr id="340" name="Google Shape;340;g3aba6ac7b97_4_32"/>
          <p:cNvGrpSpPr/>
          <p:nvPr/>
        </p:nvGrpSpPr>
        <p:grpSpPr>
          <a:xfrm>
            <a:off x="741125" y="1049777"/>
            <a:ext cx="10864634" cy="645321"/>
            <a:chOff x="1713275" y="1943157"/>
            <a:chExt cx="8954615" cy="1491381"/>
          </a:xfrm>
        </p:grpSpPr>
        <p:sp>
          <p:nvSpPr>
            <p:cNvPr id="341" name="Google Shape;341;g3aba6ac7b97_4_32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g3aba6ac7b97_4_32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2"/>
                  </a:solidFill>
                </a:rPr>
                <a:t> Simple descriptive comparison of crisis exposure vs. mortality changes</a:t>
              </a:r>
              <a:endParaRPr b="1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ba6ac7b97_4_16"/>
          <p:cNvSpPr txBox="1"/>
          <p:nvPr/>
        </p:nvSpPr>
        <p:spPr>
          <a:xfrm>
            <a:off x="838200" y="100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Crisis Risk Models: ROC Curves 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3aba6ac7b97_4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24" y="2351500"/>
            <a:ext cx="4167976" cy="35601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49" name="Google Shape;349;g3aba6ac7b97_4_16"/>
          <p:cNvSpPr txBox="1"/>
          <p:nvPr/>
        </p:nvSpPr>
        <p:spPr>
          <a:xfrm>
            <a:off x="5125300" y="2215175"/>
            <a:ext cx="68112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 Curve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Shows the models are better than random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above 45 degrees line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Quantifies “how much better” (AUC)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2008: moderate discrimination (~0.71)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2020: weaker but non-trivial discrimination (~0.65)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crises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feature set (pre-crisis HD, pre-crisis unemployment, and the unemployment shock), the 2008 crisis is somewhat more predictable than the 2020 COVID shock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 Rate: how many safe counties incorrectly flag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 Rate: how many truly “worsening” counties correctly flag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Models can pick up some risk. What features are they actually using?</a:t>
            </a:r>
            <a:endParaRPr i="1"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g3aba6ac7b97_4_16"/>
          <p:cNvGrpSpPr/>
          <p:nvPr/>
        </p:nvGrpSpPr>
        <p:grpSpPr>
          <a:xfrm>
            <a:off x="741125" y="1049777"/>
            <a:ext cx="10864634" cy="645321"/>
            <a:chOff x="1713275" y="1943157"/>
            <a:chExt cx="8954615" cy="1491381"/>
          </a:xfrm>
        </p:grpSpPr>
        <p:sp>
          <p:nvSpPr>
            <p:cNvPr id="351" name="Google Shape;351;g3aba6ac7b97_4_16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g3aba6ac7b97_4_16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 ML models actually have any predictive signal, and is one crisis easier to predict than the other?</a:t>
              </a:r>
              <a:endParaRPr i="1"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ba6ac7b97_4_0"/>
          <p:cNvSpPr txBox="1"/>
          <p:nvPr/>
        </p:nvSpPr>
        <p:spPr>
          <a:xfrm>
            <a:off x="838200" y="88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Random Forest Feature Importance — 2008 vs 2020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aba6ac7b97_4_0"/>
          <p:cNvSpPr txBox="1"/>
          <p:nvPr/>
        </p:nvSpPr>
        <p:spPr>
          <a:xfrm>
            <a:off x="929250" y="4944828"/>
            <a:ext cx="103335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both 2008 and 2020, all three features (pre-crisis mortality, pre-crisis unemployment, and the unemployment shock ΔU) have very similar importance in the random forest.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suggests that baseline vulnerability and crisis intensity both matter; no single predictor dominates.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small differences in bar height likely reflect sampling noise, so the main takeaway is that each feature contributes meaningfully to predicting which counties worsen.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g3aba6ac7b97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375" y="1747913"/>
            <a:ext cx="4568000" cy="302092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60" name="Google Shape;360;g3aba6ac7b97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925" y="1764213"/>
            <a:ext cx="4652150" cy="29883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361" name="Google Shape;361;g3aba6ac7b97_4_0"/>
          <p:cNvGrpSpPr/>
          <p:nvPr/>
        </p:nvGrpSpPr>
        <p:grpSpPr>
          <a:xfrm>
            <a:off x="741125" y="1049777"/>
            <a:ext cx="10864634" cy="645321"/>
            <a:chOff x="1713275" y="1943157"/>
            <a:chExt cx="8954615" cy="1491381"/>
          </a:xfrm>
        </p:grpSpPr>
        <p:sp>
          <p:nvSpPr>
            <p:cNvPr id="362" name="Google Shape;362;g3aba6ac7b97_4_0"/>
            <p:cNvSpPr/>
            <p:nvPr/>
          </p:nvSpPr>
          <p:spPr>
            <a:xfrm>
              <a:off x="1794190" y="2560338"/>
              <a:ext cx="8873700" cy="874200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g3aba6ac7b97_4_0"/>
            <p:cNvSpPr/>
            <p:nvPr/>
          </p:nvSpPr>
          <p:spPr>
            <a:xfrm>
              <a:off x="1713275" y="1943157"/>
              <a:ext cx="8873700" cy="126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8283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2"/>
                  </a:solidFill>
                </a:rPr>
                <a:t> What drives model predictions in each crisis?</a:t>
              </a:r>
              <a:endParaRPr i="1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ba6ac7b97_4_88"/>
          <p:cNvSpPr/>
          <p:nvPr/>
        </p:nvSpPr>
        <p:spPr>
          <a:xfrm>
            <a:off x="1003674" y="1836162"/>
            <a:ext cx="10788275" cy="4717038"/>
          </a:xfrm>
          <a:custGeom>
            <a:rect b="b" l="l" r="r" t="t"/>
            <a:pathLst>
              <a:path extrusionOk="0" h="1268095" w="4326890">
                <a:moveTo>
                  <a:pt x="4326636" y="0"/>
                </a:moveTo>
                <a:lnTo>
                  <a:pt x="0" y="0"/>
                </a:lnTo>
                <a:lnTo>
                  <a:pt x="0" y="1267968"/>
                </a:lnTo>
                <a:lnTo>
                  <a:pt x="4326636" y="1267968"/>
                </a:lnTo>
                <a:lnTo>
                  <a:pt x="4326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aba6ac7b97_4_88"/>
          <p:cNvSpPr txBox="1"/>
          <p:nvPr>
            <p:ph type="title"/>
          </p:nvPr>
        </p:nvSpPr>
        <p:spPr>
          <a:xfrm>
            <a:off x="748800" y="104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Key Takeaways and Limitations</a:t>
            </a:r>
            <a:endParaRPr b="0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aba6ac7b97_4_88"/>
          <p:cNvSpPr txBox="1"/>
          <p:nvPr/>
        </p:nvSpPr>
        <p:spPr>
          <a:xfrm>
            <a:off x="1193124" y="1966800"/>
            <a:ext cx="103035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the 2008 financial crisis and the 2020 COVID shock produced macro volatility spikes, but national heart disease mortality did not explode.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Machine-learning models (logistic, random forest) can moderately predict which counties see worsening outcomes, using pre-crisis risk levels and unemployment shocks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Counties with worse starting conditions and larger labor-market shocks are more likely to experience an increase in heart-disease mortality during macro crises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are exploratory: data are limited to selected years and mainly California counties; no individual-level controls or causal identification.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Our Three Findings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9"/>
          <p:cNvSpPr/>
          <p:nvPr/>
        </p:nvSpPr>
        <p:spPr>
          <a:xfrm>
            <a:off x="515424" y="2238500"/>
            <a:ext cx="3385200" cy="29775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Among the three economic indicators,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unemployment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consistently shows the strongest and clearest relationship with heart-disease mortality. In contrast, the local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uninsured rate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 growth are weakly associated with mortality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9"/>
          <p:cNvSpPr/>
          <p:nvPr/>
        </p:nvSpPr>
        <p:spPr>
          <a:xfrm>
            <a:off x="515425" y="1829500"/>
            <a:ext cx="3385200" cy="332100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1</a:t>
            </a: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Economic Stress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"/>
          <p:cNvSpPr/>
          <p:nvPr/>
        </p:nvSpPr>
        <p:spPr>
          <a:xfrm>
            <a:off x="4500150" y="2238500"/>
            <a:ext cx="3191700" cy="29775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states, counties, and national data,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median income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strongly associated with </a:t>
            </a: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heart-disease mortality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making income a powerful financial predictor in our study.</a:t>
            </a:r>
            <a:endParaRPr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9"/>
          <p:cNvSpPr/>
          <p:nvPr/>
        </p:nvSpPr>
        <p:spPr>
          <a:xfrm>
            <a:off x="4500150" y="1829503"/>
            <a:ext cx="3191700" cy="332100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</a:t>
            </a: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2: Median Income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9"/>
          <p:cNvSpPr/>
          <p:nvPr/>
        </p:nvSpPr>
        <p:spPr>
          <a:xfrm>
            <a:off x="8483375" y="2238500"/>
            <a:ext cx="3385200" cy="29775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 shocks create volatility, but heart-disease mortality does not automatically spike.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Risk depends more on baseline vulnerability (existing health conditions, pre-crisis mortality) and the severity of the local unemployment shock.</a:t>
            </a:r>
            <a:endParaRPr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9"/>
          <p:cNvSpPr/>
          <p:nvPr/>
        </p:nvSpPr>
        <p:spPr>
          <a:xfrm>
            <a:off x="8484875" y="1829503"/>
            <a:ext cx="3191700" cy="332100"/>
          </a:xfrm>
          <a:prstGeom prst="roundRect">
            <a:avLst>
              <a:gd fmla="val 16667" name="adj"/>
            </a:avLst>
          </a:prstGeom>
          <a:solidFill>
            <a:srgbClr val="92A2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3:</a:t>
            </a:r>
            <a:r>
              <a:rPr b="1"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Volatility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e5d27239a_2_0"/>
          <p:cNvSpPr txBox="1"/>
          <p:nvPr>
            <p:ph type="title"/>
          </p:nvPr>
        </p:nvSpPr>
        <p:spPr>
          <a:xfrm>
            <a:off x="3005475" y="-105825"/>
            <a:ext cx="105156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Managerial</a:t>
            </a: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Insights - ‘So What?’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ae5d27239a_2_0"/>
          <p:cNvSpPr/>
          <p:nvPr/>
        </p:nvSpPr>
        <p:spPr>
          <a:xfrm>
            <a:off x="99700" y="1754175"/>
            <a:ext cx="3843900" cy="46488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Policymakers and healthcare planners should treat unemployment as an </a:t>
            </a:r>
            <a:r>
              <a:rPr i="1" lang="en-US" sz="1700">
                <a:latin typeface="Times New Roman"/>
                <a:ea typeface="Times New Roman"/>
                <a:cs typeface="Times New Roman"/>
                <a:sym typeface="Times New Roman"/>
              </a:rPr>
              <a:t>early signal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of future health burdens, not merely a labor-market metric.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Healthcare systems should allocate extra resources (staffing, preventive outreach) during periods of rising unemployment.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Investing in economic support, job stability, and preventive care could reduce long-term healthcare costs and improve community well-being.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g3ae5d27239a_2_0"/>
          <p:cNvSpPr/>
          <p:nvPr/>
        </p:nvSpPr>
        <p:spPr>
          <a:xfrm>
            <a:off x="131350" y="824175"/>
            <a:ext cx="3812400" cy="930000"/>
          </a:xfrm>
          <a:prstGeom prst="roundRect">
            <a:avLst>
              <a:gd fmla="val 16667" name="adj"/>
            </a:avLst>
          </a:prstGeom>
          <a:solidFill>
            <a:srgbClr val="97A2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Using Unemployment Trends to Guide Health Planning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3ae5d27239a_2_0"/>
          <p:cNvSpPr/>
          <p:nvPr/>
        </p:nvSpPr>
        <p:spPr>
          <a:xfrm>
            <a:off x="4146475" y="1754175"/>
            <a:ext cx="3812400" cy="46488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700"/>
              <a:buChar char="●"/>
            </a:pPr>
            <a:r>
              <a:rPr lang="en-US" sz="17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allocation must be prioritized for low-income areas.</a:t>
            </a:r>
            <a:endParaRPr sz="17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700"/>
              <a:buChar char="●"/>
            </a:pPr>
            <a:r>
              <a:rPr lang="en-US" sz="17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High-income areas should be targeted with premium wellness and elective services.</a:t>
            </a:r>
            <a:endParaRPr sz="17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700"/>
              <a:buChar char="●"/>
            </a:pPr>
            <a:r>
              <a:rPr lang="en-US" sz="17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can use these income–mortality insights to refine underwriting, choose better facility locations, and design products that match local needs.</a:t>
            </a:r>
            <a:endParaRPr sz="17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1F1F1F"/>
                </a:solidFill>
                <a:highlight>
                  <a:srgbClr val="FFFFFF"/>
                </a:highlight>
              </a:rPr>
              <a:t>.</a:t>
            </a:r>
            <a:endParaRPr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3ae5d27239a_2_0"/>
          <p:cNvSpPr/>
          <p:nvPr/>
        </p:nvSpPr>
        <p:spPr>
          <a:xfrm>
            <a:off x="4146475" y="824175"/>
            <a:ext cx="3812400" cy="930000"/>
          </a:xfrm>
          <a:prstGeom prst="roundRect">
            <a:avLst>
              <a:gd fmla="val 16667" name="adj"/>
            </a:avLst>
          </a:prstGeom>
          <a:solidFill>
            <a:srgbClr val="97A2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lang="en-US" sz="1700">
                <a:solidFill>
                  <a:schemeClr val="lt1"/>
                </a:solidFill>
              </a:rPr>
              <a:t>ncome &amp; Heart Disease: A Clear Strategic Signal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g3ae5d27239a_2_0"/>
          <p:cNvSpPr/>
          <p:nvPr/>
        </p:nvSpPr>
        <p:spPr>
          <a:xfrm>
            <a:off x="8083475" y="1754175"/>
            <a:ext cx="4009200" cy="4648800"/>
          </a:xfrm>
          <a:prstGeom prst="rect">
            <a:avLst/>
          </a:prstGeom>
          <a:solidFill>
            <a:srgbClr val="F2F2F2">
              <a:alpha val="69410"/>
            </a:srgbClr>
          </a:solidFill>
          <a:ln cap="flat" cmpd="sng" w="9525">
            <a:solidFill>
              <a:srgbClr val="66708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Financial-market crises (e.g., 2008)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Don’t cut long-term prevention programs during volatility or rising unemployment.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Heart-disease mortality stayed stable in past financial crises, so prevention efforts should be maintained or expanded.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Health-disrupting crises (e.g., COVID)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Treat unemployment spikes as early warnings of worsening health outcomes.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Pre-position resources—telehealth, medication outreach, screening, and support programs—in the hardest-hit areas</a:t>
            </a:r>
            <a:r>
              <a:rPr lang="en-US" sz="1700"/>
              <a:t>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g3ae5d27239a_2_0"/>
          <p:cNvSpPr/>
          <p:nvPr/>
        </p:nvSpPr>
        <p:spPr>
          <a:xfrm>
            <a:off x="8161775" y="824175"/>
            <a:ext cx="3843900" cy="930000"/>
          </a:xfrm>
          <a:prstGeom prst="roundRect">
            <a:avLst>
              <a:gd fmla="val 16667" name="adj"/>
            </a:avLst>
          </a:prstGeom>
          <a:solidFill>
            <a:srgbClr val="97A2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Crisis-Specific Health Planning for Better Outcomes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3c4cd9d30_7_168"/>
          <p:cNvSpPr txBox="1"/>
          <p:nvPr>
            <p:ph type="title"/>
          </p:nvPr>
        </p:nvSpPr>
        <p:spPr>
          <a:xfrm>
            <a:off x="838200" y="2653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0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Play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endParaRPr b="0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Play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Play"/>
              <a:buNone/>
            </a:pPr>
            <a:r>
              <a:rPr b="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9182554" y="2101601"/>
            <a:ext cx="2451300" cy="14841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281727" y="2101601"/>
            <a:ext cx="2451300" cy="14841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aaaaaaaaaaaaaaaaaaaaa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>
            <p:ph type="title"/>
          </p:nvPr>
        </p:nvSpPr>
        <p:spPr>
          <a:xfrm>
            <a:off x="0" y="2025711"/>
            <a:ext cx="30225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Hypotheses:</a:t>
            </a:r>
            <a:endParaRPr/>
          </a:p>
        </p:txBody>
      </p:sp>
      <p:pic>
        <p:nvPicPr>
          <p:cNvPr descr="A heart with a heartbeat line&#10;&#10;AI-generated content may be incorrect."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14" y="-10"/>
            <a:ext cx="1484004" cy="1484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lobe and stacks of coins&#10;&#10;AI-generated content may be incorrect."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1" y="5110209"/>
            <a:ext cx="1625165" cy="16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2465150" y="2045325"/>
            <a:ext cx="3022500" cy="21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H1:</a:t>
            </a:r>
            <a:r>
              <a:rPr b="1" i="0" lang="en-US" sz="18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County-level economic stress—measured by GDP growth, unemployment, and uninsured rates—is linked to age-adjusted heart-disease mortality in the U.S.</a:t>
            </a:r>
            <a:endParaRPr b="0" i="0" sz="1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5710525" y="2046700"/>
            <a:ext cx="3022500" cy="213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H2:</a:t>
            </a:r>
            <a:r>
              <a:rPr b="1" i="0" lang="en-US" sz="18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Counties (or states) with higher median household income have lower age-adjusted heart disease mortality rates.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 rot="-645764">
            <a:off x="1643856" y="647223"/>
            <a:ext cx="2088438" cy="369500"/>
          </a:xfrm>
          <a:prstGeom prst="rect">
            <a:avLst/>
          </a:prstGeom>
          <a:solidFill>
            <a:srgbClr val="FAE2D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Question: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3748425" y="676924"/>
            <a:ext cx="84774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financial conditions — specifically income, local economic stress, and financial market volatility — affect age-adjusted heart disease mortality rates in the U.S.?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955900" y="2046688"/>
            <a:ext cx="2904600" cy="213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H3: </a:t>
            </a:r>
            <a:r>
              <a:rPr b="1"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Greater exposure to market volatility is linked to bigger rises in heart-disease mortality during economic crises.</a:t>
            </a:r>
            <a:endParaRPr b="1" i="0" sz="1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3983175" y="4478816"/>
            <a:ext cx="5975241" cy="2321155"/>
            <a:chOff x="1105345" y="3949884"/>
            <a:chExt cx="1023000" cy="4137532"/>
          </a:xfrm>
        </p:grpSpPr>
        <p:sp>
          <p:nvSpPr>
            <p:cNvPr id="128" name="Google Shape;128;p3"/>
            <p:cNvSpPr/>
            <p:nvPr/>
          </p:nvSpPr>
          <p:spPr>
            <a:xfrm>
              <a:off x="1105345" y="4960216"/>
              <a:ext cx="1023000" cy="3127200"/>
            </a:xfrm>
            <a:prstGeom prst="roundRect">
              <a:avLst>
                <a:gd fmla="val 5788" name="adj"/>
              </a:avLst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0" lang="en-US" sz="16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ounty group</a:t>
              </a:r>
              <a:r>
                <a:rPr b="0" i="0" lang="en-US" sz="16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i="0" lang="en-US" sz="16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 cross comparison on </a:t>
              </a: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independent variables</a:t>
              </a:r>
              <a:r>
                <a:rPr b="0" i="0" lang="en-US" sz="16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;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Trend analysis</a:t>
              </a:r>
              <a:endParaRPr b="0" i="0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Correlation analysis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Distribution analysis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Predictive analysis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en-US" sz="1600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Machine learning.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 flipH="1" rot="-5400000">
              <a:off x="1264511" y="4103034"/>
              <a:ext cx="763500" cy="457200"/>
            </a:xfrm>
            <a:prstGeom prst="rightArrow">
              <a:avLst>
                <a:gd fmla="val 62245" name="adj1"/>
                <a:gd fmla="val 5000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88900" lIns="88900" spcFirstLastPara="1" rIns="88900" wrap="square" tIns="88900">
              <a:noAutofit/>
            </a:bodyPr>
            <a:lstStyle/>
            <a:p>
              <a:pPr indent="0" lvl="0" marL="0" marR="0" rtl="0" algn="ctr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Noto Sans Symbols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3"/>
          <p:cNvSpPr txBox="1"/>
          <p:nvPr/>
        </p:nvSpPr>
        <p:spPr>
          <a:xfrm>
            <a:off x="2200775" y="4478820"/>
            <a:ext cx="30225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endParaRPr b="0" i="0" sz="44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838200" y="163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Dataset selection for analysis</a:t>
            </a:r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1214491" y="1771650"/>
            <a:ext cx="9598899" cy="3799947"/>
            <a:chOff x="965200" y="1771650"/>
            <a:chExt cx="9598899" cy="3799947"/>
          </a:xfrm>
        </p:grpSpPr>
        <p:grpSp>
          <p:nvGrpSpPr>
            <p:cNvPr id="137" name="Google Shape;137;p4"/>
            <p:cNvGrpSpPr/>
            <p:nvPr/>
          </p:nvGrpSpPr>
          <p:grpSpPr>
            <a:xfrm>
              <a:off x="5194497" y="3224758"/>
              <a:ext cx="2150853" cy="1840793"/>
              <a:chOff x="5020571" y="3367052"/>
              <a:chExt cx="2150853" cy="1840793"/>
            </a:xfrm>
          </p:grpSpPr>
          <p:pic>
            <p:nvPicPr>
              <p:cNvPr descr="A heart with a heartbeat line&#10;&#10;AI-generated content may be incorrect." id="138" name="Google Shape;138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451298" y="3367052"/>
                <a:ext cx="1289401" cy="1289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9" name="Google Shape;139;p4"/>
              <p:cNvSpPr txBox="1"/>
              <p:nvPr/>
            </p:nvSpPr>
            <p:spPr>
              <a:xfrm>
                <a:off x="5020571" y="4561514"/>
                <a:ext cx="215085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Heart disease mortality rate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" name="Google Shape;140;p4"/>
            <p:cNvSpPr/>
            <p:nvPr/>
          </p:nvSpPr>
          <p:spPr>
            <a:xfrm>
              <a:off x="965200" y="4468720"/>
              <a:ext cx="3524250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County uninsured rate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965200" y="3080208"/>
              <a:ext cx="3524250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 volatility index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65200" y="5162974"/>
              <a:ext cx="3524250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County u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nemployment rate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965200" y="3774464"/>
              <a:ext cx="3524250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GDP growth rate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965200" y="2385952"/>
              <a:ext cx="3524250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County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/State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median income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37533" y="3725886"/>
              <a:ext cx="1926566" cy="408623"/>
            </a:xfrm>
            <a:prstGeom prst="roundRect">
              <a:avLst>
                <a:gd fmla="val 16667" name="adj"/>
              </a:avLst>
            </a:prstGeom>
            <a:solidFill>
              <a:srgbClr val="C7EDFC"/>
            </a:solidFill>
            <a:ln cap="flat" cmpd="sng" w="1905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8360649" y="1771650"/>
              <a:ext cx="2203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 variable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1530350" y="1771650"/>
              <a:ext cx="25463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Independent variable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5185545" y="1771650"/>
              <a:ext cx="2203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Dependent variable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 rot="5400000">
              <a:off x="4691577" y="3680167"/>
              <a:ext cx="457200" cy="548640"/>
            </a:xfrm>
            <a:custGeom>
              <a:rect b="b" l="l" r="r" t="t"/>
              <a:pathLst>
                <a:path extrusionOk="0" h="752475" w="667195">
                  <a:moveTo>
                    <a:pt x="333697" y="0"/>
                  </a:moveTo>
                  <a:lnTo>
                    <a:pt x="339850" y="198"/>
                  </a:lnTo>
                  <a:lnTo>
                    <a:pt x="345806" y="793"/>
                  </a:lnTo>
                  <a:lnTo>
                    <a:pt x="351761" y="1388"/>
                  </a:lnTo>
                  <a:lnTo>
                    <a:pt x="357518" y="2577"/>
                  </a:lnTo>
                  <a:lnTo>
                    <a:pt x="363473" y="3965"/>
                  </a:lnTo>
                  <a:lnTo>
                    <a:pt x="368833" y="5551"/>
                  </a:lnTo>
                  <a:lnTo>
                    <a:pt x="374391" y="7335"/>
                  </a:lnTo>
                  <a:lnTo>
                    <a:pt x="379751" y="9317"/>
                  </a:lnTo>
                  <a:lnTo>
                    <a:pt x="385111" y="11894"/>
                  </a:lnTo>
                  <a:lnTo>
                    <a:pt x="390074" y="14471"/>
                  </a:lnTo>
                  <a:lnTo>
                    <a:pt x="395235" y="17246"/>
                  </a:lnTo>
                  <a:lnTo>
                    <a:pt x="399999" y="20418"/>
                  </a:lnTo>
                  <a:lnTo>
                    <a:pt x="404764" y="23589"/>
                  </a:lnTo>
                  <a:lnTo>
                    <a:pt x="409131" y="27157"/>
                  </a:lnTo>
                  <a:lnTo>
                    <a:pt x="413498" y="30924"/>
                  </a:lnTo>
                  <a:lnTo>
                    <a:pt x="417468" y="34690"/>
                  </a:lnTo>
                  <a:lnTo>
                    <a:pt x="632455" y="249570"/>
                  </a:lnTo>
                  <a:lnTo>
                    <a:pt x="636823" y="253931"/>
                  </a:lnTo>
                  <a:lnTo>
                    <a:pt x="640594" y="258490"/>
                  </a:lnTo>
                  <a:lnTo>
                    <a:pt x="644366" y="263247"/>
                  </a:lnTo>
                  <a:lnTo>
                    <a:pt x="647741" y="268005"/>
                  </a:lnTo>
                  <a:lnTo>
                    <a:pt x="650718" y="272961"/>
                  </a:lnTo>
                  <a:lnTo>
                    <a:pt x="653696" y="278115"/>
                  </a:lnTo>
                  <a:lnTo>
                    <a:pt x="656277" y="283269"/>
                  </a:lnTo>
                  <a:lnTo>
                    <a:pt x="658460" y="288621"/>
                  </a:lnTo>
                  <a:lnTo>
                    <a:pt x="660644" y="293973"/>
                  </a:lnTo>
                  <a:lnTo>
                    <a:pt x="662431" y="299523"/>
                  </a:lnTo>
                  <a:lnTo>
                    <a:pt x="664019" y="304875"/>
                  </a:lnTo>
                  <a:lnTo>
                    <a:pt x="665210" y="310624"/>
                  </a:lnTo>
                  <a:lnTo>
                    <a:pt x="666004" y="316174"/>
                  </a:lnTo>
                  <a:lnTo>
                    <a:pt x="666798" y="321923"/>
                  </a:lnTo>
                  <a:lnTo>
                    <a:pt x="667195" y="327473"/>
                  </a:lnTo>
                  <a:lnTo>
                    <a:pt x="667195" y="333222"/>
                  </a:lnTo>
                  <a:lnTo>
                    <a:pt x="667195" y="338971"/>
                  </a:lnTo>
                  <a:lnTo>
                    <a:pt x="666798" y="344719"/>
                  </a:lnTo>
                  <a:lnTo>
                    <a:pt x="666004" y="350071"/>
                  </a:lnTo>
                  <a:lnTo>
                    <a:pt x="665210" y="355820"/>
                  </a:lnTo>
                  <a:lnTo>
                    <a:pt x="664019" y="361371"/>
                  </a:lnTo>
                  <a:lnTo>
                    <a:pt x="662431" y="366921"/>
                  </a:lnTo>
                  <a:lnTo>
                    <a:pt x="660644" y="372471"/>
                  </a:lnTo>
                  <a:lnTo>
                    <a:pt x="658460" y="377625"/>
                  </a:lnTo>
                  <a:lnTo>
                    <a:pt x="656277" y="382977"/>
                  </a:lnTo>
                  <a:lnTo>
                    <a:pt x="653696" y="388131"/>
                  </a:lnTo>
                  <a:lnTo>
                    <a:pt x="650718" y="393484"/>
                  </a:lnTo>
                  <a:lnTo>
                    <a:pt x="647741" y="398241"/>
                  </a:lnTo>
                  <a:lnTo>
                    <a:pt x="644366" y="403197"/>
                  </a:lnTo>
                  <a:lnTo>
                    <a:pt x="640594" y="407756"/>
                  </a:lnTo>
                  <a:lnTo>
                    <a:pt x="636823" y="412513"/>
                  </a:lnTo>
                  <a:lnTo>
                    <a:pt x="632455" y="416874"/>
                  </a:lnTo>
                  <a:lnTo>
                    <a:pt x="628088" y="421037"/>
                  </a:lnTo>
                  <a:lnTo>
                    <a:pt x="623522" y="425200"/>
                  </a:lnTo>
                  <a:lnTo>
                    <a:pt x="618758" y="428768"/>
                  </a:lnTo>
                  <a:lnTo>
                    <a:pt x="613994" y="431940"/>
                  </a:lnTo>
                  <a:lnTo>
                    <a:pt x="608833" y="435111"/>
                  </a:lnTo>
                  <a:lnTo>
                    <a:pt x="603870" y="438085"/>
                  </a:lnTo>
                  <a:lnTo>
                    <a:pt x="598709" y="440662"/>
                  </a:lnTo>
                  <a:lnTo>
                    <a:pt x="593349" y="442842"/>
                  </a:lnTo>
                  <a:lnTo>
                    <a:pt x="587989" y="445023"/>
                  </a:lnTo>
                  <a:lnTo>
                    <a:pt x="582431" y="446807"/>
                  </a:lnTo>
                  <a:lnTo>
                    <a:pt x="576872" y="448195"/>
                  </a:lnTo>
                  <a:lnTo>
                    <a:pt x="571314" y="449582"/>
                  </a:lnTo>
                  <a:lnTo>
                    <a:pt x="565756" y="450375"/>
                  </a:lnTo>
                  <a:lnTo>
                    <a:pt x="559999" y="451168"/>
                  </a:lnTo>
                  <a:lnTo>
                    <a:pt x="554242" y="451366"/>
                  </a:lnTo>
                  <a:lnTo>
                    <a:pt x="548684" y="451564"/>
                  </a:lnTo>
                  <a:lnTo>
                    <a:pt x="542927" y="451366"/>
                  </a:lnTo>
                  <a:lnTo>
                    <a:pt x="537170" y="451168"/>
                  </a:lnTo>
                  <a:lnTo>
                    <a:pt x="531810" y="450375"/>
                  </a:lnTo>
                  <a:lnTo>
                    <a:pt x="526054" y="449582"/>
                  </a:lnTo>
                  <a:lnTo>
                    <a:pt x="520495" y="448195"/>
                  </a:lnTo>
                  <a:lnTo>
                    <a:pt x="514739" y="446807"/>
                  </a:lnTo>
                  <a:lnTo>
                    <a:pt x="509379" y="445023"/>
                  </a:lnTo>
                  <a:lnTo>
                    <a:pt x="504019" y="442842"/>
                  </a:lnTo>
                  <a:lnTo>
                    <a:pt x="498858" y="440662"/>
                  </a:lnTo>
                  <a:lnTo>
                    <a:pt x="493498" y="438085"/>
                  </a:lnTo>
                  <a:lnTo>
                    <a:pt x="488337" y="435111"/>
                  </a:lnTo>
                  <a:lnTo>
                    <a:pt x="483374" y="431940"/>
                  </a:lnTo>
                  <a:lnTo>
                    <a:pt x="478610" y="428768"/>
                  </a:lnTo>
                  <a:lnTo>
                    <a:pt x="473647" y="425200"/>
                  </a:lnTo>
                  <a:lnTo>
                    <a:pt x="469081" y="421037"/>
                  </a:lnTo>
                  <a:lnTo>
                    <a:pt x="464714" y="416874"/>
                  </a:lnTo>
                  <a:lnTo>
                    <a:pt x="452208" y="400223"/>
                  </a:lnTo>
                  <a:lnTo>
                    <a:pt x="452208" y="634133"/>
                  </a:lnTo>
                  <a:lnTo>
                    <a:pt x="452009" y="639881"/>
                  </a:lnTo>
                  <a:lnTo>
                    <a:pt x="451612" y="646225"/>
                  </a:lnTo>
                  <a:lnTo>
                    <a:pt x="450818" y="651973"/>
                  </a:lnTo>
                  <a:lnTo>
                    <a:pt x="450024" y="657722"/>
                  </a:lnTo>
                  <a:lnTo>
                    <a:pt x="448634" y="663471"/>
                  </a:lnTo>
                  <a:lnTo>
                    <a:pt x="447046" y="669219"/>
                  </a:lnTo>
                  <a:lnTo>
                    <a:pt x="445260" y="674571"/>
                  </a:lnTo>
                  <a:lnTo>
                    <a:pt x="442878" y="680122"/>
                  </a:lnTo>
                  <a:lnTo>
                    <a:pt x="440694" y="685276"/>
                  </a:lnTo>
                  <a:lnTo>
                    <a:pt x="437915" y="690430"/>
                  </a:lnTo>
                  <a:lnTo>
                    <a:pt x="435136" y="695385"/>
                  </a:lnTo>
                  <a:lnTo>
                    <a:pt x="431959" y="700143"/>
                  </a:lnTo>
                  <a:lnTo>
                    <a:pt x="428783" y="704702"/>
                  </a:lnTo>
                  <a:lnTo>
                    <a:pt x="425012" y="709261"/>
                  </a:lnTo>
                  <a:lnTo>
                    <a:pt x="421438" y="713622"/>
                  </a:lnTo>
                  <a:lnTo>
                    <a:pt x="417468" y="717785"/>
                  </a:lnTo>
                  <a:lnTo>
                    <a:pt x="413498" y="721551"/>
                  </a:lnTo>
                  <a:lnTo>
                    <a:pt x="409131" y="725318"/>
                  </a:lnTo>
                  <a:lnTo>
                    <a:pt x="404764" y="728886"/>
                  </a:lnTo>
                  <a:lnTo>
                    <a:pt x="399999" y="732058"/>
                  </a:lnTo>
                  <a:lnTo>
                    <a:pt x="395235" y="735229"/>
                  </a:lnTo>
                  <a:lnTo>
                    <a:pt x="390074" y="738004"/>
                  </a:lnTo>
                  <a:lnTo>
                    <a:pt x="385111" y="740780"/>
                  </a:lnTo>
                  <a:lnTo>
                    <a:pt x="379751" y="742960"/>
                  </a:lnTo>
                  <a:lnTo>
                    <a:pt x="374391" y="745141"/>
                  </a:lnTo>
                  <a:lnTo>
                    <a:pt x="368833" y="746925"/>
                  </a:lnTo>
                  <a:lnTo>
                    <a:pt x="363473" y="748511"/>
                  </a:lnTo>
                  <a:lnTo>
                    <a:pt x="357518" y="749898"/>
                  </a:lnTo>
                  <a:lnTo>
                    <a:pt x="351761" y="751088"/>
                  </a:lnTo>
                  <a:lnTo>
                    <a:pt x="345806" y="751682"/>
                  </a:lnTo>
                  <a:lnTo>
                    <a:pt x="339850" y="752079"/>
                  </a:lnTo>
                  <a:lnTo>
                    <a:pt x="333697" y="752475"/>
                  </a:lnTo>
                  <a:lnTo>
                    <a:pt x="327543" y="752079"/>
                  </a:lnTo>
                  <a:lnTo>
                    <a:pt x="321587" y="751682"/>
                  </a:lnTo>
                  <a:lnTo>
                    <a:pt x="315632" y="751088"/>
                  </a:lnTo>
                  <a:lnTo>
                    <a:pt x="309677" y="749898"/>
                  </a:lnTo>
                  <a:lnTo>
                    <a:pt x="303920" y="748511"/>
                  </a:lnTo>
                  <a:lnTo>
                    <a:pt x="298362" y="746925"/>
                  </a:lnTo>
                  <a:lnTo>
                    <a:pt x="292803" y="745141"/>
                  </a:lnTo>
                  <a:lnTo>
                    <a:pt x="287642" y="742960"/>
                  </a:lnTo>
                  <a:lnTo>
                    <a:pt x="282282" y="740780"/>
                  </a:lnTo>
                  <a:lnTo>
                    <a:pt x="277121" y="738004"/>
                  </a:lnTo>
                  <a:lnTo>
                    <a:pt x="272357" y="735229"/>
                  </a:lnTo>
                  <a:lnTo>
                    <a:pt x="267394" y="732058"/>
                  </a:lnTo>
                  <a:lnTo>
                    <a:pt x="262630" y="728886"/>
                  </a:lnTo>
                  <a:lnTo>
                    <a:pt x="258262" y="725318"/>
                  </a:lnTo>
                  <a:lnTo>
                    <a:pt x="253895" y="721551"/>
                  </a:lnTo>
                  <a:lnTo>
                    <a:pt x="249925" y="717785"/>
                  </a:lnTo>
                  <a:lnTo>
                    <a:pt x="245955" y="713622"/>
                  </a:lnTo>
                  <a:lnTo>
                    <a:pt x="242183" y="709261"/>
                  </a:lnTo>
                  <a:lnTo>
                    <a:pt x="238610" y="704702"/>
                  </a:lnTo>
                  <a:lnTo>
                    <a:pt x="235235" y="700143"/>
                  </a:lnTo>
                  <a:lnTo>
                    <a:pt x="232258" y="695385"/>
                  </a:lnTo>
                  <a:lnTo>
                    <a:pt x="229280" y="690430"/>
                  </a:lnTo>
                  <a:lnTo>
                    <a:pt x="226898" y="685276"/>
                  </a:lnTo>
                  <a:lnTo>
                    <a:pt x="224317" y="680122"/>
                  </a:lnTo>
                  <a:lnTo>
                    <a:pt x="222332" y="674571"/>
                  </a:lnTo>
                  <a:lnTo>
                    <a:pt x="220347" y="669219"/>
                  </a:lnTo>
                  <a:lnTo>
                    <a:pt x="218759" y="663471"/>
                  </a:lnTo>
                  <a:lnTo>
                    <a:pt x="217369" y="657722"/>
                  </a:lnTo>
                  <a:lnTo>
                    <a:pt x="216575" y="651973"/>
                  </a:lnTo>
                  <a:lnTo>
                    <a:pt x="215583" y="646225"/>
                  </a:lnTo>
                  <a:lnTo>
                    <a:pt x="215186" y="639881"/>
                  </a:lnTo>
                  <a:lnTo>
                    <a:pt x="215186" y="634133"/>
                  </a:lnTo>
                  <a:lnTo>
                    <a:pt x="215186" y="400223"/>
                  </a:lnTo>
                  <a:lnTo>
                    <a:pt x="202679" y="416874"/>
                  </a:lnTo>
                  <a:lnTo>
                    <a:pt x="198114" y="421037"/>
                  </a:lnTo>
                  <a:lnTo>
                    <a:pt x="193548" y="425200"/>
                  </a:lnTo>
                  <a:lnTo>
                    <a:pt x="188982" y="428768"/>
                  </a:lnTo>
                  <a:lnTo>
                    <a:pt x="183821" y="431940"/>
                  </a:lnTo>
                  <a:lnTo>
                    <a:pt x="178858" y="435111"/>
                  </a:lnTo>
                  <a:lnTo>
                    <a:pt x="173895" y="438085"/>
                  </a:lnTo>
                  <a:lnTo>
                    <a:pt x="168536" y="440662"/>
                  </a:lnTo>
                  <a:lnTo>
                    <a:pt x="163374" y="442842"/>
                  </a:lnTo>
                  <a:lnTo>
                    <a:pt x="157816" y="445023"/>
                  </a:lnTo>
                  <a:lnTo>
                    <a:pt x="152258" y="446807"/>
                  </a:lnTo>
                  <a:lnTo>
                    <a:pt x="146898" y="448195"/>
                  </a:lnTo>
                  <a:lnTo>
                    <a:pt x="141340" y="449582"/>
                  </a:lnTo>
                  <a:lnTo>
                    <a:pt x="135583" y="450375"/>
                  </a:lnTo>
                  <a:lnTo>
                    <a:pt x="130024" y="451168"/>
                  </a:lnTo>
                  <a:lnTo>
                    <a:pt x="124268" y="451366"/>
                  </a:lnTo>
                  <a:lnTo>
                    <a:pt x="118709" y="451564"/>
                  </a:lnTo>
                  <a:lnTo>
                    <a:pt x="113151" y="451366"/>
                  </a:lnTo>
                  <a:lnTo>
                    <a:pt x="107394" y="451168"/>
                  </a:lnTo>
                  <a:lnTo>
                    <a:pt x="101637" y="450375"/>
                  </a:lnTo>
                  <a:lnTo>
                    <a:pt x="95881" y="449582"/>
                  </a:lnTo>
                  <a:lnTo>
                    <a:pt x="90521" y="448195"/>
                  </a:lnTo>
                  <a:lnTo>
                    <a:pt x="84963" y="446807"/>
                  </a:lnTo>
                  <a:lnTo>
                    <a:pt x="79404" y="445023"/>
                  </a:lnTo>
                  <a:lnTo>
                    <a:pt x="74044" y="442842"/>
                  </a:lnTo>
                  <a:lnTo>
                    <a:pt x="68685" y="440662"/>
                  </a:lnTo>
                  <a:lnTo>
                    <a:pt x="63523" y="438085"/>
                  </a:lnTo>
                  <a:lnTo>
                    <a:pt x="58561" y="435111"/>
                  </a:lnTo>
                  <a:lnTo>
                    <a:pt x="53399" y="431940"/>
                  </a:lnTo>
                  <a:lnTo>
                    <a:pt x="48635" y="428768"/>
                  </a:lnTo>
                  <a:lnTo>
                    <a:pt x="43871" y="425200"/>
                  </a:lnTo>
                  <a:lnTo>
                    <a:pt x="39305" y="421037"/>
                  </a:lnTo>
                  <a:lnTo>
                    <a:pt x="34739" y="416874"/>
                  </a:lnTo>
                  <a:lnTo>
                    <a:pt x="30571" y="412513"/>
                  </a:lnTo>
                  <a:lnTo>
                    <a:pt x="26799" y="407756"/>
                  </a:lnTo>
                  <a:lnTo>
                    <a:pt x="23027" y="403197"/>
                  </a:lnTo>
                  <a:lnTo>
                    <a:pt x="19652" y="398241"/>
                  </a:lnTo>
                  <a:lnTo>
                    <a:pt x="16476" y="393484"/>
                  </a:lnTo>
                  <a:lnTo>
                    <a:pt x="13697" y="388131"/>
                  </a:lnTo>
                  <a:lnTo>
                    <a:pt x="10918" y="382977"/>
                  </a:lnTo>
                  <a:lnTo>
                    <a:pt x="8734" y="377625"/>
                  </a:lnTo>
                  <a:lnTo>
                    <a:pt x="6551" y="372471"/>
                  </a:lnTo>
                  <a:lnTo>
                    <a:pt x="4963" y="366921"/>
                  </a:lnTo>
                  <a:lnTo>
                    <a:pt x="3375" y="361371"/>
                  </a:lnTo>
                  <a:lnTo>
                    <a:pt x="2382" y="355820"/>
                  </a:lnTo>
                  <a:lnTo>
                    <a:pt x="1389" y="350071"/>
                  </a:lnTo>
                  <a:lnTo>
                    <a:pt x="794" y="344719"/>
                  </a:lnTo>
                  <a:lnTo>
                    <a:pt x="198" y="338971"/>
                  </a:lnTo>
                  <a:lnTo>
                    <a:pt x="0" y="333222"/>
                  </a:lnTo>
                  <a:lnTo>
                    <a:pt x="198" y="327473"/>
                  </a:lnTo>
                  <a:lnTo>
                    <a:pt x="794" y="321923"/>
                  </a:lnTo>
                  <a:lnTo>
                    <a:pt x="1389" y="316174"/>
                  </a:lnTo>
                  <a:lnTo>
                    <a:pt x="2382" y="310624"/>
                  </a:lnTo>
                  <a:lnTo>
                    <a:pt x="3375" y="304875"/>
                  </a:lnTo>
                  <a:lnTo>
                    <a:pt x="4963" y="299523"/>
                  </a:lnTo>
                  <a:lnTo>
                    <a:pt x="6551" y="293973"/>
                  </a:lnTo>
                  <a:lnTo>
                    <a:pt x="8734" y="288621"/>
                  </a:lnTo>
                  <a:lnTo>
                    <a:pt x="10918" y="283269"/>
                  </a:lnTo>
                  <a:lnTo>
                    <a:pt x="13697" y="278115"/>
                  </a:lnTo>
                  <a:lnTo>
                    <a:pt x="16476" y="272961"/>
                  </a:lnTo>
                  <a:lnTo>
                    <a:pt x="19652" y="268005"/>
                  </a:lnTo>
                  <a:lnTo>
                    <a:pt x="23027" y="263247"/>
                  </a:lnTo>
                  <a:lnTo>
                    <a:pt x="26799" y="258490"/>
                  </a:lnTo>
                  <a:lnTo>
                    <a:pt x="30571" y="253931"/>
                  </a:lnTo>
                  <a:lnTo>
                    <a:pt x="34739" y="249570"/>
                  </a:lnTo>
                  <a:lnTo>
                    <a:pt x="249925" y="34690"/>
                  </a:lnTo>
                  <a:lnTo>
                    <a:pt x="253895" y="30924"/>
                  </a:lnTo>
                  <a:lnTo>
                    <a:pt x="258262" y="27157"/>
                  </a:lnTo>
                  <a:lnTo>
                    <a:pt x="262630" y="23589"/>
                  </a:lnTo>
                  <a:lnTo>
                    <a:pt x="267394" y="20418"/>
                  </a:lnTo>
                  <a:lnTo>
                    <a:pt x="272357" y="17246"/>
                  </a:lnTo>
                  <a:lnTo>
                    <a:pt x="277121" y="14471"/>
                  </a:lnTo>
                  <a:lnTo>
                    <a:pt x="282282" y="11894"/>
                  </a:lnTo>
                  <a:lnTo>
                    <a:pt x="287642" y="9317"/>
                  </a:lnTo>
                  <a:lnTo>
                    <a:pt x="292803" y="7335"/>
                  </a:lnTo>
                  <a:lnTo>
                    <a:pt x="298362" y="5551"/>
                  </a:lnTo>
                  <a:lnTo>
                    <a:pt x="303920" y="3965"/>
                  </a:lnTo>
                  <a:lnTo>
                    <a:pt x="309677" y="2577"/>
                  </a:lnTo>
                  <a:lnTo>
                    <a:pt x="315632" y="1388"/>
                  </a:lnTo>
                  <a:lnTo>
                    <a:pt x="321587" y="793"/>
                  </a:lnTo>
                  <a:lnTo>
                    <a:pt x="327543" y="198"/>
                  </a:lnTo>
                  <a:close/>
                </a:path>
              </a:pathLst>
            </a:custGeom>
            <a:solidFill>
              <a:srgbClr val="C9D1D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 rot="-5400000">
              <a:off x="7547479" y="3680167"/>
              <a:ext cx="457200" cy="548640"/>
            </a:xfrm>
            <a:custGeom>
              <a:rect b="b" l="l" r="r" t="t"/>
              <a:pathLst>
                <a:path extrusionOk="0" h="752475" w="667195">
                  <a:moveTo>
                    <a:pt x="333697" y="0"/>
                  </a:moveTo>
                  <a:lnTo>
                    <a:pt x="339850" y="198"/>
                  </a:lnTo>
                  <a:lnTo>
                    <a:pt x="345806" y="793"/>
                  </a:lnTo>
                  <a:lnTo>
                    <a:pt x="351761" y="1388"/>
                  </a:lnTo>
                  <a:lnTo>
                    <a:pt x="357518" y="2577"/>
                  </a:lnTo>
                  <a:lnTo>
                    <a:pt x="363473" y="3965"/>
                  </a:lnTo>
                  <a:lnTo>
                    <a:pt x="368833" y="5551"/>
                  </a:lnTo>
                  <a:lnTo>
                    <a:pt x="374391" y="7335"/>
                  </a:lnTo>
                  <a:lnTo>
                    <a:pt x="379751" y="9317"/>
                  </a:lnTo>
                  <a:lnTo>
                    <a:pt x="385111" y="11894"/>
                  </a:lnTo>
                  <a:lnTo>
                    <a:pt x="390074" y="14471"/>
                  </a:lnTo>
                  <a:lnTo>
                    <a:pt x="395235" y="17246"/>
                  </a:lnTo>
                  <a:lnTo>
                    <a:pt x="399999" y="20418"/>
                  </a:lnTo>
                  <a:lnTo>
                    <a:pt x="404764" y="23589"/>
                  </a:lnTo>
                  <a:lnTo>
                    <a:pt x="409131" y="27157"/>
                  </a:lnTo>
                  <a:lnTo>
                    <a:pt x="413498" y="30924"/>
                  </a:lnTo>
                  <a:lnTo>
                    <a:pt x="417468" y="34690"/>
                  </a:lnTo>
                  <a:lnTo>
                    <a:pt x="632455" y="249570"/>
                  </a:lnTo>
                  <a:lnTo>
                    <a:pt x="636823" y="253931"/>
                  </a:lnTo>
                  <a:lnTo>
                    <a:pt x="640594" y="258490"/>
                  </a:lnTo>
                  <a:lnTo>
                    <a:pt x="644366" y="263247"/>
                  </a:lnTo>
                  <a:lnTo>
                    <a:pt x="647741" y="268005"/>
                  </a:lnTo>
                  <a:lnTo>
                    <a:pt x="650718" y="272961"/>
                  </a:lnTo>
                  <a:lnTo>
                    <a:pt x="653696" y="278115"/>
                  </a:lnTo>
                  <a:lnTo>
                    <a:pt x="656277" y="283269"/>
                  </a:lnTo>
                  <a:lnTo>
                    <a:pt x="658460" y="288621"/>
                  </a:lnTo>
                  <a:lnTo>
                    <a:pt x="660644" y="293973"/>
                  </a:lnTo>
                  <a:lnTo>
                    <a:pt x="662431" y="299523"/>
                  </a:lnTo>
                  <a:lnTo>
                    <a:pt x="664019" y="304875"/>
                  </a:lnTo>
                  <a:lnTo>
                    <a:pt x="665210" y="310624"/>
                  </a:lnTo>
                  <a:lnTo>
                    <a:pt x="666004" y="316174"/>
                  </a:lnTo>
                  <a:lnTo>
                    <a:pt x="666798" y="321923"/>
                  </a:lnTo>
                  <a:lnTo>
                    <a:pt x="667195" y="327473"/>
                  </a:lnTo>
                  <a:lnTo>
                    <a:pt x="667195" y="333222"/>
                  </a:lnTo>
                  <a:lnTo>
                    <a:pt x="667195" y="338971"/>
                  </a:lnTo>
                  <a:lnTo>
                    <a:pt x="666798" y="344719"/>
                  </a:lnTo>
                  <a:lnTo>
                    <a:pt x="666004" y="350071"/>
                  </a:lnTo>
                  <a:lnTo>
                    <a:pt x="665210" y="355820"/>
                  </a:lnTo>
                  <a:lnTo>
                    <a:pt x="664019" y="361371"/>
                  </a:lnTo>
                  <a:lnTo>
                    <a:pt x="662431" y="366921"/>
                  </a:lnTo>
                  <a:lnTo>
                    <a:pt x="660644" y="372471"/>
                  </a:lnTo>
                  <a:lnTo>
                    <a:pt x="658460" y="377625"/>
                  </a:lnTo>
                  <a:lnTo>
                    <a:pt x="656277" y="382977"/>
                  </a:lnTo>
                  <a:lnTo>
                    <a:pt x="653696" y="388131"/>
                  </a:lnTo>
                  <a:lnTo>
                    <a:pt x="650718" y="393484"/>
                  </a:lnTo>
                  <a:lnTo>
                    <a:pt x="647741" y="398241"/>
                  </a:lnTo>
                  <a:lnTo>
                    <a:pt x="644366" y="403197"/>
                  </a:lnTo>
                  <a:lnTo>
                    <a:pt x="640594" y="407756"/>
                  </a:lnTo>
                  <a:lnTo>
                    <a:pt x="636823" y="412513"/>
                  </a:lnTo>
                  <a:lnTo>
                    <a:pt x="632455" y="416874"/>
                  </a:lnTo>
                  <a:lnTo>
                    <a:pt x="628088" y="421037"/>
                  </a:lnTo>
                  <a:lnTo>
                    <a:pt x="623522" y="425200"/>
                  </a:lnTo>
                  <a:lnTo>
                    <a:pt x="618758" y="428768"/>
                  </a:lnTo>
                  <a:lnTo>
                    <a:pt x="613994" y="431940"/>
                  </a:lnTo>
                  <a:lnTo>
                    <a:pt x="608833" y="435111"/>
                  </a:lnTo>
                  <a:lnTo>
                    <a:pt x="603870" y="438085"/>
                  </a:lnTo>
                  <a:lnTo>
                    <a:pt x="598709" y="440662"/>
                  </a:lnTo>
                  <a:lnTo>
                    <a:pt x="593349" y="442842"/>
                  </a:lnTo>
                  <a:lnTo>
                    <a:pt x="587989" y="445023"/>
                  </a:lnTo>
                  <a:lnTo>
                    <a:pt x="582431" y="446807"/>
                  </a:lnTo>
                  <a:lnTo>
                    <a:pt x="576872" y="448195"/>
                  </a:lnTo>
                  <a:lnTo>
                    <a:pt x="571314" y="449582"/>
                  </a:lnTo>
                  <a:lnTo>
                    <a:pt x="565756" y="450375"/>
                  </a:lnTo>
                  <a:lnTo>
                    <a:pt x="559999" y="451168"/>
                  </a:lnTo>
                  <a:lnTo>
                    <a:pt x="554242" y="451366"/>
                  </a:lnTo>
                  <a:lnTo>
                    <a:pt x="548684" y="451564"/>
                  </a:lnTo>
                  <a:lnTo>
                    <a:pt x="542927" y="451366"/>
                  </a:lnTo>
                  <a:lnTo>
                    <a:pt x="537170" y="451168"/>
                  </a:lnTo>
                  <a:lnTo>
                    <a:pt x="531810" y="450375"/>
                  </a:lnTo>
                  <a:lnTo>
                    <a:pt x="526054" y="449582"/>
                  </a:lnTo>
                  <a:lnTo>
                    <a:pt x="520495" y="448195"/>
                  </a:lnTo>
                  <a:lnTo>
                    <a:pt x="514739" y="446807"/>
                  </a:lnTo>
                  <a:lnTo>
                    <a:pt x="509379" y="445023"/>
                  </a:lnTo>
                  <a:lnTo>
                    <a:pt x="504019" y="442842"/>
                  </a:lnTo>
                  <a:lnTo>
                    <a:pt x="498858" y="440662"/>
                  </a:lnTo>
                  <a:lnTo>
                    <a:pt x="493498" y="438085"/>
                  </a:lnTo>
                  <a:lnTo>
                    <a:pt x="488337" y="435111"/>
                  </a:lnTo>
                  <a:lnTo>
                    <a:pt x="483374" y="431940"/>
                  </a:lnTo>
                  <a:lnTo>
                    <a:pt x="478610" y="428768"/>
                  </a:lnTo>
                  <a:lnTo>
                    <a:pt x="473647" y="425200"/>
                  </a:lnTo>
                  <a:lnTo>
                    <a:pt x="469081" y="421037"/>
                  </a:lnTo>
                  <a:lnTo>
                    <a:pt x="464714" y="416874"/>
                  </a:lnTo>
                  <a:lnTo>
                    <a:pt x="452208" y="400223"/>
                  </a:lnTo>
                  <a:lnTo>
                    <a:pt x="452208" y="634133"/>
                  </a:lnTo>
                  <a:lnTo>
                    <a:pt x="452009" y="639881"/>
                  </a:lnTo>
                  <a:lnTo>
                    <a:pt x="451612" y="646225"/>
                  </a:lnTo>
                  <a:lnTo>
                    <a:pt x="450818" y="651973"/>
                  </a:lnTo>
                  <a:lnTo>
                    <a:pt x="450024" y="657722"/>
                  </a:lnTo>
                  <a:lnTo>
                    <a:pt x="448634" y="663471"/>
                  </a:lnTo>
                  <a:lnTo>
                    <a:pt x="447046" y="669219"/>
                  </a:lnTo>
                  <a:lnTo>
                    <a:pt x="445260" y="674571"/>
                  </a:lnTo>
                  <a:lnTo>
                    <a:pt x="442878" y="680122"/>
                  </a:lnTo>
                  <a:lnTo>
                    <a:pt x="440694" y="685276"/>
                  </a:lnTo>
                  <a:lnTo>
                    <a:pt x="437915" y="690430"/>
                  </a:lnTo>
                  <a:lnTo>
                    <a:pt x="435136" y="695385"/>
                  </a:lnTo>
                  <a:lnTo>
                    <a:pt x="431959" y="700143"/>
                  </a:lnTo>
                  <a:lnTo>
                    <a:pt x="428783" y="704702"/>
                  </a:lnTo>
                  <a:lnTo>
                    <a:pt x="425012" y="709261"/>
                  </a:lnTo>
                  <a:lnTo>
                    <a:pt x="421438" y="713622"/>
                  </a:lnTo>
                  <a:lnTo>
                    <a:pt x="417468" y="717785"/>
                  </a:lnTo>
                  <a:lnTo>
                    <a:pt x="413498" y="721551"/>
                  </a:lnTo>
                  <a:lnTo>
                    <a:pt x="409131" y="725318"/>
                  </a:lnTo>
                  <a:lnTo>
                    <a:pt x="404764" y="728886"/>
                  </a:lnTo>
                  <a:lnTo>
                    <a:pt x="399999" y="732058"/>
                  </a:lnTo>
                  <a:lnTo>
                    <a:pt x="395235" y="735229"/>
                  </a:lnTo>
                  <a:lnTo>
                    <a:pt x="390074" y="738004"/>
                  </a:lnTo>
                  <a:lnTo>
                    <a:pt x="385111" y="740780"/>
                  </a:lnTo>
                  <a:lnTo>
                    <a:pt x="379751" y="742960"/>
                  </a:lnTo>
                  <a:lnTo>
                    <a:pt x="374391" y="745141"/>
                  </a:lnTo>
                  <a:lnTo>
                    <a:pt x="368833" y="746925"/>
                  </a:lnTo>
                  <a:lnTo>
                    <a:pt x="363473" y="748511"/>
                  </a:lnTo>
                  <a:lnTo>
                    <a:pt x="357518" y="749898"/>
                  </a:lnTo>
                  <a:lnTo>
                    <a:pt x="351761" y="751088"/>
                  </a:lnTo>
                  <a:lnTo>
                    <a:pt x="345806" y="751682"/>
                  </a:lnTo>
                  <a:lnTo>
                    <a:pt x="339850" y="752079"/>
                  </a:lnTo>
                  <a:lnTo>
                    <a:pt x="333697" y="752475"/>
                  </a:lnTo>
                  <a:lnTo>
                    <a:pt x="327543" y="752079"/>
                  </a:lnTo>
                  <a:lnTo>
                    <a:pt x="321587" y="751682"/>
                  </a:lnTo>
                  <a:lnTo>
                    <a:pt x="315632" y="751088"/>
                  </a:lnTo>
                  <a:lnTo>
                    <a:pt x="309677" y="749898"/>
                  </a:lnTo>
                  <a:lnTo>
                    <a:pt x="303920" y="748511"/>
                  </a:lnTo>
                  <a:lnTo>
                    <a:pt x="298362" y="746925"/>
                  </a:lnTo>
                  <a:lnTo>
                    <a:pt x="292803" y="745141"/>
                  </a:lnTo>
                  <a:lnTo>
                    <a:pt x="287642" y="742960"/>
                  </a:lnTo>
                  <a:lnTo>
                    <a:pt x="282282" y="740780"/>
                  </a:lnTo>
                  <a:lnTo>
                    <a:pt x="277121" y="738004"/>
                  </a:lnTo>
                  <a:lnTo>
                    <a:pt x="272357" y="735229"/>
                  </a:lnTo>
                  <a:lnTo>
                    <a:pt x="267394" y="732058"/>
                  </a:lnTo>
                  <a:lnTo>
                    <a:pt x="262630" y="728886"/>
                  </a:lnTo>
                  <a:lnTo>
                    <a:pt x="258262" y="725318"/>
                  </a:lnTo>
                  <a:lnTo>
                    <a:pt x="253895" y="721551"/>
                  </a:lnTo>
                  <a:lnTo>
                    <a:pt x="249925" y="717785"/>
                  </a:lnTo>
                  <a:lnTo>
                    <a:pt x="245955" y="713622"/>
                  </a:lnTo>
                  <a:lnTo>
                    <a:pt x="242183" y="709261"/>
                  </a:lnTo>
                  <a:lnTo>
                    <a:pt x="238610" y="704702"/>
                  </a:lnTo>
                  <a:lnTo>
                    <a:pt x="235235" y="700143"/>
                  </a:lnTo>
                  <a:lnTo>
                    <a:pt x="232258" y="695385"/>
                  </a:lnTo>
                  <a:lnTo>
                    <a:pt x="229280" y="690430"/>
                  </a:lnTo>
                  <a:lnTo>
                    <a:pt x="226898" y="685276"/>
                  </a:lnTo>
                  <a:lnTo>
                    <a:pt x="224317" y="680122"/>
                  </a:lnTo>
                  <a:lnTo>
                    <a:pt x="222332" y="674571"/>
                  </a:lnTo>
                  <a:lnTo>
                    <a:pt x="220347" y="669219"/>
                  </a:lnTo>
                  <a:lnTo>
                    <a:pt x="218759" y="663471"/>
                  </a:lnTo>
                  <a:lnTo>
                    <a:pt x="217369" y="657722"/>
                  </a:lnTo>
                  <a:lnTo>
                    <a:pt x="216575" y="651973"/>
                  </a:lnTo>
                  <a:lnTo>
                    <a:pt x="215583" y="646225"/>
                  </a:lnTo>
                  <a:lnTo>
                    <a:pt x="215186" y="639881"/>
                  </a:lnTo>
                  <a:lnTo>
                    <a:pt x="215186" y="634133"/>
                  </a:lnTo>
                  <a:lnTo>
                    <a:pt x="215186" y="400223"/>
                  </a:lnTo>
                  <a:lnTo>
                    <a:pt x="202679" y="416874"/>
                  </a:lnTo>
                  <a:lnTo>
                    <a:pt x="198114" y="421037"/>
                  </a:lnTo>
                  <a:lnTo>
                    <a:pt x="193548" y="425200"/>
                  </a:lnTo>
                  <a:lnTo>
                    <a:pt x="188982" y="428768"/>
                  </a:lnTo>
                  <a:lnTo>
                    <a:pt x="183821" y="431940"/>
                  </a:lnTo>
                  <a:lnTo>
                    <a:pt x="178858" y="435111"/>
                  </a:lnTo>
                  <a:lnTo>
                    <a:pt x="173895" y="438085"/>
                  </a:lnTo>
                  <a:lnTo>
                    <a:pt x="168536" y="440662"/>
                  </a:lnTo>
                  <a:lnTo>
                    <a:pt x="163374" y="442842"/>
                  </a:lnTo>
                  <a:lnTo>
                    <a:pt x="157816" y="445023"/>
                  </a:lnTo>
                  <a:lnTo>
                    <a:pt x="152258" y="446807"/>
                  </a:lnTo>
                  <a:lnTo>
                    <a:pt x="146898" y="448195"/>
                  </a:lnTo>
                  <a:lnTo>
                    <a:pt x="141340" y="449582"/>
                  </a:lnTo>
                  <a:lnTo>
                    <a:pt x="135583" y="450375"/>
                  </a:lnTo>
                  <a:lnTo>
                    <a:pt x="130024" y="451168"/>
                  </a:lnTo>
                  <a:lnTo>
                    <a:pt x="124268" y="451366"/>
                  </a:lnTo>
                  <a:lnTo>
                    <a:pt x="118709" y="451564"/>
                  </a:lnTo>
                  <a:lnTo>
                    <a:pt x="113151" y="451366"/>
                  </a:lnTo>
                  <a:lnTo>
                    <a:pt x="107394" y="451168"/>
                  </a:lnTo>
                  <a:lnTo>
                    <a:pt x="101637" y="450375"/>
                  </a:lnTo>
                  <a:lnTo>
                    <a:pt x="95881" y="449582"/>
                  </a:lnTo>
                  <a:lnTo>
                    <a:pt x="90521" y="448195"/>
                  </a:lnTo>
                  <a:lnTo>
                    <a:pt x="84963" y="446807"/>
                  </a:lnTo>
                  <a:lnTo>
                    <a:pt x="79404" y="445023"/>
                  </a:lnTo>
                  <a:lnTo>
                    <a:pt x="74044" y="442842"/>
                  </a:lnTo>
                  <a:lnTo>
                    <a:pt x="68685" y="440662"/>
                  </a:lnTo>
                  <a:lnTo>
                    <a:pt x="63523" y="438085"/>
                  </a:lnTo>
                  <a:lnTo>
                    <a:pt x="58561" y="435111"/>
                  </a:lnTo>
                  <a:lnTo>
                    <a:pt x="53399" y="431940"/>
                  </a:lnTo>
                  <a:lnTo>
                    <a:pt x="48635" y="428768"/>
                  </a:lnTo>
                  <a:lnTo>
                    <a:pt x="43871" y="425200"/>
                  </a:lnTo>
                  <a:lnTo>
                    <a:pt x="39305" y="421037"/>
                  </a:lnTo>
                  <a:lnTo>
                    <a:pt x="34739" y="416874"/>
                  </a:lnTo>
                  <a:lnTo>
                    <a:pt x="30571" y="412513"/>
                  </a:lnTo>
                  <a:lnTo>
                    <a:pt x="26799" y="407756"/>
                  </a:lnTo>
                  <a:lnTo>
                    <a:pt x="23027" y="403197"/>
                  </a:lnTo>
                  <a:lnTo>
                    <a:pt x="19652" y="398241"/>
                  </a:lnTo>
                  <a:lnTo>
                    <a:pt x="16476" y="393484"/>
                  </a:lnTo>
                  <a:lnTo>
                    <a:pt x="13697" y="388131"/>
                  </a:lnTo>
                  <a:lnTo>
                    <a:pt x="10918" y="382977"/>
                  </a:lnTo>
                  <a:lnTo>
                    <a:pt x="8734" y="377625"/>
                  </a:lnTo>
                  <a:lnTo>
                    <a:pt x="6551" y="372471"/>
                  </a:lnTo>
                  <a:lnTo>
                    <a:pt x="4963" y="366921"/>
                  </a:lnTo>
                  <a:lnTo>
                    <a:pt x="3375" y="361371"/>
                  </a:lnTo>
                  <a:lnTo>
                    <a:pt x="2382" y="355820"/>
                  </a:lnTo>
                  <a:lnTo>
                    <a:pt x="1389" y="350071"/>
                  </a:lnTo>
                  <a:lnTo>
                    <a:pt x="794" y="344719"/>
                  </a:lnTo>
                  <a:lnTo>
                    <a:pt x="198" y="338971"/>
                  </a:lnTo>
                  <a:lnTo>
                    <a:pt x="0" y="333222"/>
                  </a:lnTo>
                  <a:lnTo>
                    <a:pt x="198" y="327473"/>
                  </a:lnTo>
                  <a:lnTo>
                    <a:pt x="794" y="321923"/>
                  </a:lnTo>
                  <a:lnTo>
                    <a:pt x="1389" y="316174"/>
                  </a:lnTo>
                  <a:lnTo>
                    <a:pt x="2382" y="310624"/>
                  </a:lnTo>
                  <a:lnTo>
                    <a:pt x="3375" y="304875"/>
                  </a:lnTo>
                  <a:lnTo>
                    <a:pt x="4963" y="299523"/>
                  </a:lnTo>
                  <a:lnTo>
                    <a:pt x="6551" y="293973"/>
                  </a:lnTo>
                  <a:lnTo>
                    <a:pt x="8734" y="288621"/>
                  </a:lnTo>
                  <a:lnTo>
                    <a:pt x="10918" y="283269"/>
                  </a:lnTo>
                  <a:lnTo>
                    <a:pt x="13697" y="278115"/>
                  </a:lnTo>
                  <a:lnTo>
                    <a:pt x="16476" y="272961"/>
                  </a:lnTo>
                  <a:lnTo>
                    <a:pt x="19652" y="268005"/>
                  </a:lnTo>
                  <a:lnTo>
                    <a:pt x="23027" y="263247"/>
                  </a:lnTo>
                  <a:lnTo>
                    <a:pt x="26799" y="258490"/>
                  </a:lnTo>
                  <a:lnTo>
                    <a:pt x="30571" y="253931"/>
                  </a:lnTo>
                  <a:lnTo>
                    <a:pt x="34739" y="249570"/>
                  </a:lnTo>
                  <a:lnTo>
                    <a:pt x="249925" y="34690"/>
                  </a:lnTo>
                  <a:lnTo>
                    <a:pt x="253895" y="30924"/>
                  </a:lnTo>
                  <a:lnTo>
                    <a:pt x="258262" y="27157"/>
                  </a:lnTo>
                  <a:lnTo>
                    <a:pt x="262630" y="23589"/>
                  </a:lnTo>
                  <a:lnTo>
                    <a:pt x="267394" y="20418"/>
                  </a:lnTo>
                  <a:lnTo>
                    <a:pt x="272357" y="17246"/>
                  </a:lnTo>
                  <a:lnTo>
                    <a:pt x="277121" y="14471"/>
                  </a:lnTo>
                  <a:lnTo>
                    <a:pt x="282282" y="11894"/>
                  </a:lnTo>
                  <a:lnTo>
                    <a:pt x="287642" y="9317"/>
                  </a:lnTo>
                  <a:lnTo>
                    <a:pt x="292803" y="7335"/>
                  </a:lnTo>
                  <a:lnTo>
                    <a:pt x="298362" y="5551"/>
                  </a:lnTo>
                  <a:lnTo>
                    <a:pt x="303920" y="3965"/>
                  </a:lnTo>
                  <a:lnTo>
                    <a:pt x="309677" y="2577"/>
                  </a:lnTo>
                  <a:lnTo>
                    <a:pt x="315632" y="1388"/>
                  </a:lnTo>
                  <a:lnTo>
                    <a:pt x="321587" y="793"/>
                  </a:lnTo>
                  <a:lnTo>
                    <a:pt x="327543" y="198"/>
                  </a:lnTo>
                  <a:close/>
                </a:path>
              </a:pathLst>
            </a:custGeom>
            <a:solidFill>
              <a:srgbClr val="C9D1D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4"/>
          <p:cNvSpPr txBox="1"/>
          <p:nvPr/>
        </p:nvSpPr>
        <p:spPr>
          <a:xfrm>
            <a:off x="6096000" y="5242325"/>
            <a:ext cx="54123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i="1"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those dataset to evaluate how different forms of financial stress relate to heart-disease mortality over time. </a:t>
            </a:r>
            <a:endParaRPr b="1" i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i="1"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year as a time dimension to observe trends and changes over time.</a:t>
            </a:r>
            <a:endParaRPr b="1" i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b87a5f17e_3_22"/>
          <p:cNvSpPr txBox="1"/>
          <p:nvPr/>
        </p:nvSpPr>
        <p:spPr>
          <a:xfrm>
            <a:off x="892200" y="67500"/>
            <a:ext cx="121992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H1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Economic Stress-Unemployment rate 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7" name="Google Shape;157;g3ab87a5f17e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259325"/>
            <a:ext cx="4995900" cy="30743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8" name="Google Shape;158;g3ab87a5f17e_3_22"/>
          <p:cNvSpPr txBox="1"/>
          <p:nvPr/>
        </p:nvSpPr>
        <p:spPr>
          <a:xfrm>
            <a:off x="0" y="626275"/>
            <a:ext cx="4995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-US" sz="1300" u="none" cap="none" strike="noStrike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i="1" lang="en-US" sz="1300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Divide the </a:t>
            </a:r>
            <a:r>
              <a:rPr b="1" i="1" lang="en-US" sz="1300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unemployment dataset into 4 equal-sized</a:t>
            </a:r>
            <a:r>
              <a:rPr b="1" i="1" lang="en-US" sz="1300" u="none" cap="none" strike="noStrike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 groups (Low/Mid-Low/Mid-High/High) for each economic factor.</a:t>
            </a:r>
            <a:endParaRPr b="1" i="1" sz="1300" u="none" cap="none" strike="noStrike">
              <a:solidFill>
                <a:srgbClr val="0059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ab87a5f17e_3_22"/>
          <p:cNvSpPr txBox="1"/>
          <p:nvPr/>
        </p:nvSpPr>
        <p:spPr>
          <a:xfrm>
            <a:off x="6788050" y="4433525"/>
            <a:ext cx="44277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initial analysis may support the hypothesis that</a:t>
            </a:r>
            <a:r>
              <a:rPr b="1" i="1" lang="en-U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unemployment is meaningfully associated with heart-disease mortality risk.</a:t>
            </a:r>
            <a:br>
              <a:rPr b="1" i="1" lang="en-US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ab87a5f17e_3_22"/>
          <p:cNvSpPr txBox="1"/>
          <p:nvPr/>
        </p:nvSpPr>
        <p:spPr>
          <a:xfrm>
            <a:off x="7085100" y="709426"/>
            <a:ext cx="4249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-US" sz="1300" u="none" cap="none" strike="noStrike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1" i="1" lang="en-US" sz="1300">
                <a:solidFill>
                  <a:srgbClr val="00598D"/>
                </a:solidFill>
                <a:latin typeface="Calibri"/>
                <a:ea typeface="Calibri"/>
                <a:cs typeface="Calibri"/>
                <a:sym typeface="Calibri"/>
              </a:rPr>
              <a:t>Trend analysis (year-over-year averages)</a:t>
            </a:r>
            <a:endParaRPr b="1" i="1" sz="1300" u="none" cap="none" strike="noStrike">
              <a:solidFill>
                <a:srgbClr val="0059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ab87a5f17e_3_22"/>
          <p:cNvSpPr/>
          <p:nvPr/>
        </p:nvSpPr>
        <p:spPr>
          <a:xfrm>
            <a:off x="5724975" y="2538726"/>
            <a:ext cx="213000" cy="246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ab87a5f17e_3_22"/>
          <p:cNvSpPr/>
          <p:nvPr/>
        </p:nvSpPr>
        <p:spPr>
          <a:xfrm rot="5400000">
            <a:off x="8909488" y="4621126"/>
            <a:ext cx="184800" cy="246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ab87a5f17e_3_22"/>
          <p:cNvSpPr txBox="1"/>
          <p:nvPr/>
        </p:nvSpPr>
        <p:spPr>
          <a:xfrm>
            <a:off x="375075" y="4652175"/>
            <a:ext cx="5103000" cy="1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</a:rPr>
              <a:t>When unemployment is divided into four equal-sized groups (Low → High), the average heart-disease mortality increases steadily:</a:t>
            </a:r>
            <a:endParaRPr sz="16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Low unemployment counties: </a:t>
            </a:r>
            <a:r>
              <a:rPr b="1" lang="en-US" sz="1500"/>
              <a:t>173 deaths per 100k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High unemployment counties: </a:t>
            </a:r>
            <a:r>
              <a:rPr b="1" lang="en-US" sz="1500"/>
              <a:t>213 deaths per 100k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pic>
        <p:nvPicPr>
          <p:cNvPr id="164" name="Google Shape;164;g3ab87a5f17e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375" y="1226625"/>
            <a:ext cx="5708724" cy="32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43e0ab3b4_0_19"/>
          <p:cNvSpPr txBox="1"/>
          <p:nvPr/>
        </p:nvSpPr>
        <p:spPr>
          <a:xfrm>
            <a:off x="293975" y="858425"/>
            <a:ext cx="3751200" cy="4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</a:rPr>
              <a:t>When we look for the county-level at each different four years: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US" sz="1700">
                <a:solidFill>
                  <a:schemeClr val="dk2"/>
                </a:solidFill>
              </a:rPr>
              <a:t>we still observes a consistent positive association between unemployment and heart-disease mortality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US" sz="1700">
                <a:solidFill>
                  <a:schemeClr val="dk2"/>
                </a:solidFill>
              </a:rPr>
              <a:t>However, this relationship was not as strong as we initially anticipated.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</a:rPr>
              <a:t>	   </a:t>
            </a:r>
            <a:r>
              <a:rPr b="1" lang="en-US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Conclusion</a:t>
            </a:r>
            <a:r>
              <a:rPr lang="en-US" sz="2000">
                <a:solidFill>
                  <a:schemeClr val="dk2"/>
                </a:solidFill>
              </a:rPr>
              <a:t>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g3a43e0ab3b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575" y="152400"/>
            <a:ext cx="7842024" cy="65350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a43e0ab3b4_0_19"/>
          <p:cNvSpPr/>
          <p:nvPr/>
        </p:nvSpPr>
        <p:spPr>
          <a:xfrm>
            <a:off x="364625" y="4561250"/>
            <a:ext cx="3609900" cy="12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00">
                <a:solidFill>
                  <a:srgbClr val="757575"/>
                </a:solidFill>
                <a:latin typeface="Lato"/>
                <a:ea typeface="Lato"/>
                <a:cs typeface="Lato"/>
                <a:sym typeface="Lato"/>
              </a:rPr>
              <a:t>Unemployment is one of multiple factors influencing heart-disease outcomes, rather than a dominant predictor.</a:t>
            </a:r>
            <a:endParaRPr b="1" i="1">
              <a:solidFill>
                <a:srgbClr val="7575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b8a9dfe5c_0_2"/>
          <p:cNvSpPr txBox="1"/>
          <p:nvPr/>
        </p:nvSpPr>
        <p:spPr>
          <a:xfrm>
            <a:off x="658489" y="62044"/>
            <a:ext cx="11533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H1(2) Local Economic Stress - GDP growth rate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8" name="Google Shape;178;g3ab8a9dfe5c_0_2"/>
          <p:cNvSpPr txBox="1"/>
          <p:nvPr/>
        </p:nvSpPr>
        <p:spPr>
          <a:xfrm>
            <a:off x="1156175" y="5618250"/>
            <a:ext cx="4313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We anticipate this may be an inverse relationship.. But?</a:t>
            </a:r>
            <a:endParaRPr b="1" i="1" sz="1800" u="none" cap="none" strike="noStrik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ab8a9dfe5c_0_2"/>
          <p:cNvSpPr txBox="1"/>
          <p:nvPr/>
        </p:nvSpPr>
        <p:spPr>
          <a:xfrm>
            <a:off x="6707825" y="4627375"/>
            <a:ext cx="5103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▪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Heart-disease mortality gradually declines from 2012 → 2018 while GDP growth fluctuated irregularly.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▪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GDP growth rate does not follow the expected direction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▪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conclude that the GDP </a:t>
            </a:r>
            <a:r>
              <a:rPr i="0" lang="en-US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growth showed the weakest association with heart-disease mortality</a:t>
            </a:r>
            <a:endParaRPr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g3ab8a9dfe5c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25" y="677825"/>
            <a:ext cx="5586901" cy="37647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81" name="Google Shape;181;g3ab8a9dfe5c_0_2"/>
          <p:cNvSpPr/>
          <p:nvPr/>
        </p:nvSpPr>
        <p:spPr>
          <a:xfrm>
            <a:off x="6002775" y="2645876"/>
            <a:ext cx="213000" cy="246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ab8a9dfe5c_0_2"/>
          <p:cNvSpPr/>
          <p:nvPr/>
        </p:nvSpPr>
        <p:spPr>
          <a:xfrm rot="5400000">
            <a:off x="9117888" y="4411513"/>
            <a:ext cx="184800" cy="246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ab8a9dfe5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775" y="615901"/>
            <a:ext cx="5671400" cy="38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ab8a9dfe5c_0_2"/>
          <p:cNvSpPr txBox="1"/>
          <p:nvPr/>
        </p:nvSpPr>
        <p:spPr>
          <a:xfrm>
            <a:off x="428475" y="4681025"/>
            <a:ext cx="557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Low GDP-county group:  </a:t>
            </a:r>
            <a:r>
              <a:rPr b="1" lang="en-US" sz="1500"/>
              <a:t>206 </a:t>
            </a:r>
            <a:r>
              <a:rPr b="1" lang="en-US" sz="1500"/>
              <a:t>deaths per 100k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500"/>
              <a:t>High GDP-county group: </a:t>
            </a:r>
            <a:r>
              <a:rPr b="1" lang="en-US" sz="1500"/>
              <a:t>191</a:t>
            </a:r>
            <a:r>
              <a:rPr b="1" lang="en-US" sz="1500"/>
              <a:t> deaths per 100k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a43e0ab3b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550" y="154775"/>
            <a:ext cx="7870449" cy="67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a43e0ab3b4_0_34"/>
          <p:cNvSpPr txBox="1"/>
          <p:nvPr/>
        </p:nvSpPr>
        <p:spPr>
          <a:xfrm>
            <a:off x="133950" y="744738"/>
            <a:ext cx="4250700" cy="5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For each</a:t>
            </a:r>
            <a:r>
              <a:rPr lang="en-US" sz="1800">
                <a:solidFill>
                  <a:schemeClr val="dk2"/>
                </a:solidFill>
              </a:rPr>
              <a:t> county-level GDP growth rate at different years: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-US" sz="1600">
                <a:solidFill>
                  <a:schemeClr val="dk2"/>
                </a:solidFill>
              </a:rPr>
              <a:t>Higher GDP growth may be associated with slightly lower heart-disease mortality. e.g. rich counties may experience better health outcomes due to greater investment in healthcare and public service.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-US" sz="1600">
                <a:solidFill>
                  <a:schemeClr val="dk2"/>
                </a:solidFill>
              </a:rPr>
              <a:t>However, this </a:t>
            </a:r>
            <a:r>
              <a:rPr lang="en-US" sz="1600">
                <a:solidFill>
                  <a:schemeClr val="dk2"/>
                </a:solidFill>
              </a:rPr>
              <a:t>relationship was </a:t>
            </a:r>
            <a:r>
              <a:rPr b="1" lang="en-US" sz="1600">
                <a:solidFill>
                  <a:schemeClr val="dk2"/>
                </a:solidFill>
              </a:rPr>
              <a:t>extremely week</a:t>
            </a:r>
            <a:r>
              <a:rPr lang="en-US" sz="1600">
                <a:solidFill>
                  <a:schemeClr val="dk2"/>
                </a:solidFill>
              </a:rPr>
              <a:t> (much weaker than unemployment rate)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g3a43e0ab3b4_0_34"/>
          <p:cNvSpPr txBox="1"/>
          <p:nvPr/>
        </p:nvSpPr>
        <p:spPr>
          <a:xfrm>
            <a:off x="393000" y="5113800"/>
            <a:ext cx="3464700" cy="833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GDP growth explains very little of the variation in mortality</a:t>
            </a:r>
            <a:endParaRPr b="1" i="1"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g3a43e0ab3b4_0_34"/>
          <p:cNvSpPr txBox="1"/>
          <p:nvPr/>
        </p:nvSpPr>
        <p:spPr>
          <a:xfrm>
            <a:off x="938200" y="4373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Our Conclusion</a:t>
            </a:r>
            <a:r>
              <a:rPr lang="en-US" sz="20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b8a9dfe5c_0_26"/>
          <p:cNvSpPr/>
          <p:nvPr/>
        </p:nvSpPr>
        <p:spPr>
          <a:xfrm>
            <a:off x="7515228" y="4403502"/>
            <a:ext cx="4238624" cy="2050574"/>
          </a:xfrm>
          <a:custGeom>
            <a:rect b="b" l="l" r="r" t="t"/>
            <a:pathLst>
              <a:path extrusionOk="0" h="1268095" w="4326890">
                <a:moveTo>
                  <a:pt x="4326636" y="0"/>
                </a:moveTo>
                <a:lnTo>
                  <a:pt x="0" y="0"/>
                </a:lnTo>
                <a:lnTo>
                  <a:pt x="0" y="1267968"/>
                </a:lnTo>
                <a:lnTo>
                  <a:pt x="4326636" y="1267968"/>
                </a:lnTo>
                <a:lnTo>
                  <a:pt x="43266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ab8a9dfe5c_0_26"/>
          <p:cNvSpPr txBox="1"/>
          <p:nvPr/>
        </p:nvSpPr>
        <p:spPr>
          <a:xfrm>
            <a:off x="711600" y="21787"/>
            <a:ext cx="11480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Findings– H1(3) Local Economic Stress - Uninsured coverage rate</a:t>
            </a:r>
            <a:endParaRPr b="0" i="0" sz="30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00" name="Google Shape;200;g3ab8a9dfe5c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00" y="639475"/>
            <a:ext cx="5438301" cy="39180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01" name="Google Shape;201;g3ab8a9dfe5c_0_26"/>
          <p:cNvSpPr txBox="1"/>
          <p:nvPr/>
        </p:nvSpPr>
        <p:spPr>
          <a:xfrm>
            <a:off x="7917300" y="4708150"/>
            <a:ext cx="4274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the uninsured rate and heart-disease mortality steadily decline from 2012 to 2018.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Uninsured rates fall sharply while mortality drops only slightly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ab8a9dfe5c_0_26"/>
          <p:cNvSpPr txBox="1"/>
          <p:nvPr/>
        </p:nvSpPr>
        <p:spPr>
          <a:xfrm>
            <a:off x="3043300" y="5794350"/>
            <a:ext cx="51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Lower uninsured rates may contribute to better health outcomes, but the effect is modest</a:t>
            </a:r>
            <a:endParaRPr b="1" i="1" sz="1800"/>
          </a:p>
        </p:txBody>
      </p:sp>
      <p:sp>
        <p:nvSpPr>
          <p:cNvPr id="203" name="Google Shape;203;g3ab8a9dfe5c_0_26"/>
          <p:cNvSpPr txBox="1"/>
          <p:nvPr/>
        </p:nvSpPr>
        <p:spPr>
          <a:xfrm>
            <a:off x="152600" y="4859600"/>
            <a:ext cx="5574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Low uninsured-county group: </a:t>
            </a:r>
            <a:r>
              <a:rPr b="1" lang="en-US" sz="1500"/>
              <a:t>182 </a:t>
            </a:r>
            <a:r>
              <a:rPr b="1" lang="en-US" sz="1500"/>
              <a:t>deaths per 100k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500"/>
              <a:t>High GDP-county group: </a:t>
            </a:r>
            <a:r>
              <a:rPr b="1" lang="en-US" sz="1500"/>
              <a:t>199 deaths per 100k</a:t>
            </a:r>
            <a:endParaRPr/>
          </a:p>
        </p:txBody>
      </p:sp>
      <p:sp>
        <p:nvSpPr>
          <p:cNvPr id="204" name="Google Shape;204;g3ab8a9dfe5c_0_26"/>
          <p:cNvSpPr/>
          <p:nvPr/>
        </p:nvSpPr>
        <p:spPr>
          <a:xfrm>
            <a:off x="535775" y="5793300"/>
            <a:ext cx="1988400" cy="61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Initial thought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3ab8a9dfe5c_0_26"/>
          <p:cNvSpPr/>
          <p:nvPr/>
        </p:nvSpPr>
        <p:spPr>
          <a:xfrm>
            <a:off x="6002775" y="2645876"/>
            <a:ext cx="213000" cy="246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ab8a9dfe5c_0_26"/>
          <p:cNvSpPr/>
          <p:nvPr/>
        </p:nvSpPr>
        <p:spPr>
          <a:xfrm>
            <a:off x="2677238" y="5978701"/>
            <a:ext cx="213000" cy="2469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3ab8a9dfe5c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8175" y="791874"/>
            <a:ext cx="5671426" cy="373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2025-11-24T21:15:25Z</dcterms:created>
  <dc:creator>Lynn Lin</dc:creator>
</cp:coreProperties>
</file>